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67" r:id="rId5"/>
    <p:sldId id="271" r:id="rId6"/>
    <p:sldId id="264" r:id="rId7"/>
    <p:sldId id="259" r:id="rId8"/>
    <p:sldId id="266" r:id="rId9"/>
    <p:sldId id="260" r:id="rId10"/>
    <p:sldId id="261" r:id="rId11"/>
    <p:sldId id="262" r:id="rId12"/>
    <p:sldId id="268" r:id="rId13"/>
    <p:sldId id="269" r:id="rId14"/>
    <p:sldId id="270" r:id="rId15"/>
    <p:sldId id="263" r:id="rId16"/>
  </p:sldIdLst>
  <p:sldSz cx="18288000" cy="10287000"/>
  <p:notesSz cx="6858000" cy="9144000"/>
  <p:embeddedFontLst>
    <p:embeddedFont>
      <p:font typeface="Lato" panose="020F0502020204030203"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hs6KHDQpgW9EoNQhwRbPaeIrwHJ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D728E6-881F-4E37-A32F-58B33A37D377}">
  <a:tblStyle styleId="{11D728E6-881F-4E37-A32F-58B33A37D37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16" autoAdjust="0"/>
    <p:restoredTop sz="94660"/>
  </p:normalViewPr>
  <p:slideViewPr>
    <p:cSldViewPr snapToGrid="0">
      <p:cViewPr varScale="1">
        <p:scale>
          <a:sx n="49" d="100"/>
          <a:sy n="49" d="100"/>
        </p:scale>
        <p:origin x="41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921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775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0473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652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1676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0092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8"/>
          <p:cNvSpPr>
            <a:spLocks noGrp="1"/>
          </p:cNvSpPr>
          <p:nvPr>
            <p:ph type="pic" idx="2"/>
          </p:nvPr>
        </p:nvSpPr>
        <p:spPr>
          <a:xfrm>
            <a:off x="1792288" y="612775"/>
            <a:ext cx="5486400" cy="4114800"/>
          </a:xfrm>
          <a:prstGeom prst="rect">
            <a:avLst/>
          </a:prstGeom>
          <a:noFill/>
          <a:ln>
            <a:noFill/>
          </a:ln>
        </p:spPr>
      </p:sp>
      <p:sp>
        <p:nvSpPr>
          <p:cNvPr id="64" name="Google Shape;64;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mailto:dilushachamika0@gmail.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4.png"/><Relationship Id="rId7"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mailto:magalagepasandul@gmail.com" TargetMode="External"/><Relationship Id="rId5" Type="http://schemas.openxmlformats.org/officeDocument/2006/relationships/hyperlink" Target="mailto:Sandalisandagomi@gmail.com"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5259B"/>
        </a:solidFill>
        <a:effectLst/>
      </p:bgPr>
    </p:bg>
    <p:spTree>
      <p:nvGrpSpPr>
        <p:cNvPr id="1" name="Shape 83"/>
        <p:cNvGrpSpPr/>
        <p:nvPr/>
      </p:nvGrpSpPr>
      <p:grpSpPr>
        <a:xfrm>
          <a:off x="0" y="0"/>
          <a:ext cx="0" cy="0"/>
          <a:chOff x="0" y="0"/>
          <a:chExt cx="0" cy="0"/>
        </a:xfrm>
      </p:grpSpPr>
      <p:grpSp>
        <p:nvGrpSpPr>
          <p:cNvPr id="84" name="Google Shape;84;p1"/>
          <p:cNvGrpSpPr/>
          <p:nvPr/>
        </p:nvGrpSpPr>
        <p:grpSpPr>
          <a:xfrm>
            <a:off x="0" y="-204026"/>
            <a:ext cx="18288059" cy="10490945"/>
            <a:chOff x="0" y="-57150"/>
            <a:chExt cx="5563246" cy="2908093"/>
          </a:xfrm>
        </p:grpSpPr>
        <p:sp>
          <p:nvSpPr>
            <p:cNvPr id="85" name="Google Shape;85;p1"/>
            <p:cNvSpPr/>
            <p:nvPr/>
          </p:nvSpPr>
          <p:spPr>
            <a:xfrm>
              <a:off x="0" y="0"/>
              <a:ext cx="5563246" cy="2850943"/>
            </a:xfrm>
            <a:custGeom>
              <a:avLst/>
              <a:gdLst/>
              <a:ahLst/>
              <a:cxnLst/>
              <a:rect l="l" t="t" r="r" b="b"/>
              <a:pathLst>
                <a:path w="5563246" h="2850943" extrusionOk="0">
                  <a:moveTo>
                    <a:pt x="0" y="0"/>
                  </a:moveTo>
                  <a:lnTo>
                    <a:pt x="5563246" y="0"/>
                  </a:lnTo>
                  <a:lnTo>
                    <a:pt x="5563246" y="2850943"/>
                  </a:lnTo>
                  <a:lnTo>
                    <a:pt x="0" y="2850943"/>
                  </a:lnTo>
                  <a:close/>
                </a:path>
              </a:pathLst>
            </a:custGeom>
            <a:solidFill>
              <a:srgbClr val="240155">
                <a:alpha val="80000"/>
              </a:srgbClr>
            </a:solidFill>
            <a:ln>
              <a:noFill/>
            </a:ln>
          </p:spPr>
        </p:sp>
        <p:sp>
          <p:nvSpPr>
            <p:cNvPr id="86" name="Google Shape;86;p1"/>
            <p:cNvSpPr txBox="1"/>
            <p:nvPr/>
          </p:nvSpPr>
          <p:spPr>
            <a:xfrm>
              <a:off x="0" y="-57150"/>
              <a:ext cx="5563246" cy="2908093"/>
            </a:xfrm>
            <a:prstGeom prst="rect">
              <a:avLst/>
            </a:prstGeom>
            <a:noFill/>
            <a:ln>
              <a:noFill/>
            </a:ln>
          </p:spPr>
          <p:txBody>
            <a:bodyPr spcFirstLastPara="1" wrap="square" lIns="50800" tIns="50800" rIns="50800" bIns="50800" anchor="ctr" anchorCtr="0">
              <a:noAutofit/>
            </a:bodyPr>
            <a:lstStyle/>
            <a:p>
              <a:pPr marL="0" marR="0" lvl="0" indent="0" algn="ctr" rtl="0">
                <a:lnSpc>
                  <a:spcPct val="1782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 name="Google Shape;87;p1"/>
          <p:cNvSpPr/>
          <p:nvPr/>
        </p:nvSpPr>
        <p:spPr>
          <a:xfrm>
            <a:off x="-1597675" y="0"/>
            <a:ext cx="21483360" cy="14322240"/>
          </a:xfrm>
          <a:custGeom>
            <a:avLst/>
            <a:gdLst/>
            <a:ahLst/>
            <a:cxnLst/>
            <a:rect l="l" t="t" r="r" b="b"/>
            <a:pathLst>
              <a:path w="21483360" h="14322240" extrusionOk="0">
                <a:moveTo>
                  <a:pt x="0" y="0"/>
                </a:moveTo>
                <a:lnTo>
                  <a:pt x="21483360" y="0"/>
                </a:lnTo>
                <a:lnTo>
                  <a:pt x="21483360" y="14322240"/>
                </a:lnTo>
                <a:lnTo>
                  <a:pt x="0" y="14322240"/>
                </a:lnTo>
                <a:lnTo>
                  <a:pt x="0" y="0"/>
                </a:lnTo>
                <a:close/>
              </a:path>
            </a:pathLst>
          </a:custGeom>
          <a:blipFill rotWithShape="1">
            <a:blip r:embed="rId3">
              <a:alphaModFix amt="7000"/>
            </a:blip>
            <a:stretch>
              <a:fillRect/>
            </a:stretch>
          </a:blipFill>
          <a:ln>
            <a:noFill/>
          </a:ln>
        </p:spPr>
      </p:sp>
      <p:sp>
        <p:nvSpPr>
          <p:cNvPr id="88" name="Google Shape;88;p1"/>
          <p:cNvSpPr/>
          <p:nvPr/>
        </p:nvSpPr>
        <p:spPr>
          <a:xfrm>
            <a:off x="15229804" y="9418793"/>
            <a:ext cx="2557369" cy="523604"/>
          </a:xfrm>
          <a:custGeom>
            <a:avLst/>
            <a:gdLst/>
            <a:ahLst/>
            <a:cxnLst/>
            <a:rect l="l" t="t" r="r" b="b"/>
            <a:pathLst>
              <a:path w="2557369" h="523604" extrusionOk="0">
                <a:moveTo>
                  <a:pt x="0" y="0"/>
                </a:moveTo>
                <a:lnTo>
                  <a:pt x="2557369" y="0"/>
                </a:lnTo>
                <a:lnTo>
                  <a:pt x="2557369" y="523604"/>
                </a:lnTo>
                <a:lnTo>
                  <a:pt x="0" y="523604"/>
                </a:lnTo>
                <a:lnTo>
                  <a:pt x="0" y="0"/>
                </a:lnTo>
                <a:close/>
              </a:path>
            </a:pathLst>
          </a:custGeom>
          <a:blipFill rotWithShape="1">
            <a:blip r:embed="rId4">
              <a:alphaModFix/>
            </a:blip>
            <a:stretch>
              <a:fillRect/>
            </a:stretch>
          </a:blipFill>
          <a:ln>
            <a:noFill/>
          </a:ln>
        </p:spPr>
      </p:sp>
      <p:grpSp>
        <p:nvGrpSpPr>
          <p:cNvPr id="89" name="Google Shape;89;p1"/>
          <p:cNvGrpSpPr/>
          <p:nvPr/>
        </p:nvGrpSpPr>
        <p:grpSpPr>
          <a:xfrm>
            <a:off x="0" y="6235975"/>
            <a:ext cx="18288460" cy="2047533"/>
            <a:chOff x="0" y="0"/>
            <a:chExt cx="26613010" cy="2730044"/>
          </a:xfrm>
        </p:grpSpPr>
        <p:grpSp>
          <p:nvGrpSpPr>
            <p:cNvPr id="90" name="Google Shape;90;p1"/>
            <p:cNvGrpSpPr/>
            <p:nvPr/>
          </p:nvGrpSpPr>
          <p:grpSpPr>
            <a:xfrm>
              <a:off x="0" y="0"/>
              <a:ext cx="26613010" cy="2730044"/>
              <a:chOff x="0" y="0"/>
              <a:chExt cx="5256891" cy="539268"/>
            </a:xfrm>
          </p:grpSpPr>
          <p:sp>
            <p:nvSpPr>
              <p:cNvPr id="91" name="Google Shape;91;p1"/>
              <p:cNvSpPr/>
              <p:nvPr/>
            </p:nvSpPr>
            <p:spPr>
              <a:xfrm>
                <a:off x="0" y="0"/>
                <a:ext cx="5256891" cy="539268"/>
              </a:xfrm>
              <a:custGeom>
                <a:avLst/>
                <a:gdLst/>
                <a:ahLst/>
                <a:cxnLst/>
                <a:rect l="l" t="t" r="r" b="b"/>
                <a:pathLst>
                  <a:path w="5256891" h="539268" extrusionOk="0">
                    <a:moveTo>
                      <a:pt x="0" y="0"/>
                    </a:moveTo>
                    <a:lnTo>
                      <a:pt x="5256891" y="0"/>
                    </a:lnTo>
                    <a:lnTo>
                      <a:pt x="5256891" y="539268"/>
                    </a:lnTo>
                    <a:lnTo>
                      <a:pt x="0" y="539268"/>
                    </a:lnTo>
                    <a:close/>
                  </a:path>
                </a:pathLst>
              </a:custGeom>
              <a:gradFill>
                <a:gsLst>
                  <a:gs pos="0">
                    <a:srgbClr val="8C52FF">
                      <a:alpha val="44705"/>
                    </a:srgbClr>
                  </a:gs>
                  <a:gs pos="100000">
                    <a:srgbClr val="5CE1E6">
                      <a:alpha val="44705"/>
                    </a:srgbClr>
                  </a:gs>
                </a:gsLst>
                <a:lin ang="0" scaled="0"/>
              </a:gradFill>
              <a:ln>
                <a:noFill/>
              </a:ln>
            </p:spPr>
          </p:sp>
          <p:sp>
            <p:nvSpPr>
              <p:cNvPr id="92" name="Google Shape;92;p1"/>
              <p:cNvSpPr txBox="1"/>
              <p:nvPr/>
            </p:nvSpPr>
            <p:spPr>
              <a:xfrm>
                <a:off x="0" y="0"/>
                <a:ext cx="5256891" cy="539268"/>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3" name="Google Shape;93;p1"/>
            <p:cNvSpPr txBox="1"/>
            <p:nvPr/>
          </p:nvSpPr>
          <p:spPr>
            <a:xfrm>
              <a:off x="5711073" y="356200"/>
              <a:ext cx="15190200" cy="1754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8550" b="0" i="0" u="none" strike="noStrike" cap="none">
                  <a:solidFill>
                    <a:srgbClr val="F4E2FD"/>
                  </a:solidFill>
                  <a:latin typeface="Arial"/>
                  <a:ea typeface="Arial"/>
                  <a:cs typeface="Arial"/>
                  <a:sym typeface="Arial"/>
                </a:rPr>
                <a:t>TEAM PROPOSAL</a:t>
              </a:r>
              <a:endParaRPr/>
            </a:p>
          </p:txBody>
        </p:sp>
      </p:grpSp>
      <p:sp>
        <p:nvSpPr>
          <p:cNvPr id="94" name="Google Shape;94;p1"/>
          <p:cNvSpPr/>
          <p:nvPr/>
        </p:nvSpPr>
        <p:spPr>
          <a:xfrm>
            <a:off x="6082905" y="1852336"/>
            <a:ext cx="6122190" cy="4383637"/>
          </a:xfrm>
          <a:custGeom>
            <a:avLst/>
            <a:gdLst/>
            <a:ahLst/>
            <a:cxnLst/>
            <a:rect l="l" t="t" r="r" b="b"/>
            <a:pathLst>
              <a:path w="6122190" h="4383637" extrusionOk="0">
                <a:moveTo>
                  <a:pt x="0" y="0"/>
                </a:moveTo>
                <a:lnTo>
                  <a:pt x="6122190" y="0"/>
                </a:lnTo>
                <a:lnTo>
                  <a:pt x="6122190" y="4383637"/>
                </a:lnTo>
                <a:lnTo>
                  <a:pt x="0" y="4383637"/>
                </a:lnTo>
                <a:lnTo>
                  <a:pt x="0" y="0"/>
                </a:lnTo>
                <a:close/>
              </a:path>
            </a:pathLst>
          </a:custGeom>
          <a:blipFill rotWithShape="1">
            <a:blip r:embed="rId5">
              <a:alphaModFix/>
            </a:blip>
            <a:stretch>
              <a:fillRect/>
            </a:stretch>
          </a:blipFill>
          <a:ln>
            <a:noFill/>
          </a:ln>
        </p:spPr>
      </p:sp>
      <p:sp>
        <p:nvSpPr>
          <p:cNvPr id="95" name="Google Shape;95;p1"/>
          <p:cNvSpPr txBox="1"/>
          <p:nvPr/>
        </p:nvSpPr>
        <p:spPr>
          <a:xfrm>
            <a:off x="555726" y="9391949"/>
            <a:ext cx="4664710" cy="550448"/>
          </a:xfrm>
          <a:prstGeom prst="rect">
            <a:avLst/>
          </a:prstGeom>
          <a:noFill/>
          <a:ln>
            <a:noFill/>
          </a:ln>
        </p:spPr>
        <p:txBody>
          <a:bodyPr spcFirstLastPara="1" wrap="square" lIns="0" tIns="0" rIns="0" bIns="0" anchor="t" anchorCtr="0">
            <a:spAutoFit/>
          </a:bodyPr>
          <a:lstStyle/>
          <a:p>
            <a:pPr marL="0" marR="0" lvl="0" indent="0" algn="l" rtl="0">
              <a:lnSpc>
                <a:spcPct val="119017"/>
              </a:lnSpc>
              <a:spcBef>
                <a:spcPts val="0"/>
              </a:spcBef>
              <a:spcAft>
                <a:spcPts val="0"/>
              </a:spcAft>
              <a:buNone/>
            </a:pPr>
            <a:r>
              <a:rPr lang="en-US" sz="1914" b="0" i="0" u="none" strike="noStrike" cap="none">
                <a:solidFill>
                  <a:srgbClr val="FFFFFF"/>
                </a:solidFill>
                <a:latin typeface="Lato"/>
                <a:ea typeface="Lato"/>
                <a:cs typeface="Lato"/>
                <a:sym typeface="Lato"/>
              </a:rPr>
              <a:t>Organized by</a:t>
            </a:r>
            <a:endParaRPr/>
          </a:p>
          <a:p>
            <a:pPr marL="0" marR="0" lvl="0" indent="0" algn="l" rtl="0">
              <a:lnSpc>
                <a:spcPct val="119021"/>
              </a:lnSpc>
              <a:spcBef>
                <a:spcPts val="0"/>
              </a:spcBef>
              <a:spcAft>
                <a:spcPts val="0"/>
              </a:spcAft>
              <a:buNone/>
            </a:pPr>
            <a:r>
              <a:rPr lang="en-US" sz="1819" b="0" i="0" u="none" strike="noStrike" cap="none">
                <a:solidFill>
                  <a:srgbClr val="FFFFFF"/>
                </a:solidFill>
                <a:latin typeface="Lato"/>
                <a:ea typeface="Lato"/>
                <a:cs typeface="Lato"/>
                <a:sym typeface="Lato"/>
              </a:rPr>
              <a:t>AIESEC in University of Moratuwa</a:t>
            </a:r>
            <a:endParaRPr/>
          </a:p>
        </p:txBody>
      </p:sp>
      <p:sp>
        <p:nvSpPr>
          <p:cNvPr id="96" name="Google Shape;96;p1"/>
          <p:cNvSpPr txBox="1"/>
          <p:nvPr/>
        </p:nvSpPr>
        <p:spPr>
          <a:xfrm>
            <a:off x="24803100" y="3022600"/>
            <a:ext cx="9603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grpSp>
        <p:nvGrpSpPr>
          <p:cNvPr id="218" name="Google Shape;218;p6"/>
          <p:cNvGrpSpPr/>
          <p:nvPr/>
        </p:nvGrpSpPr>
        <p:grpSpPr>
          <a:xfrm>
            <a:off x="0" y="0"/>
            <a:ext cx="18288000" cy="1791688"/>
            <a:chOff x="0" y="0"/>
            <a:chExt cx="4816593" cy="471885"/>
          </a:xfrm>
        </p:grpSpPr>
        <p:sp>
          <p:nvSpPr>
            <p:cNvPr id="219" name="Google Shape;219;p6"/>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9626E4"/>
                </a:gs>
                <a:gs pos="100000">
                  <a:srgbClr val="181D94"/>
                </a:gs>
              </a:gsLst>
              <a:lin ang="0" scaled="0"/>
            </a:gradFill>
            <a:ln>
              <a:noFill/>
            </a:ln>
          </p:spPr>
        </p:sp>
        <p:sp>
          <p:nvSpPr>
            <p:cNvPr id="220" name="Google Shape;220;p6"/>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1" name="Google Shape;221;p6"/>
          <p:cNvSpPr/>
          <p:nvPr/>
        </p:nvSpPr>
        <p:spPr>
          <a:xfrm>
            <a:off x="10568283" y="-554445"/>
            <a:ext cx="8137508" cy="2258868"/>
          </a:xfrm>
          <a:custGeom>
            <a:avLst/>
            <a:gdLst/>
            <a:ahLst/>
            <a:cxnLst/>
            <a:rect l="l" t="t" r="r" b="b"/>
            <a:pathLst>
              <a:path w="8137508" h="2258868" extrusionOk="0">
                <a:moveTo>
                  <a:pt x="0" y="0"/>
                </a:moveTo>
                <a:lnTo>
                  <a:pt x="8137508" y="0"/>
                </a:lnTo>
                <a:lnTo>
                  <a:pt x="8137508" y="2258868"/>
                </a:lnTo>
                <a:lnTo>
                  <a:pt x="0" y="2258868"/>
                </a:lnTo>
                <a:lnTo>
                  <a:pt x="0" y="0"/>
                </a:lnTo>
                <a:close/>
              </a:path>
            </a:pathLst>
          </a:custGeom>
          <a:blipFill rotWithShape="1">
            <a:blip r:embed="rId3">
              <a:alphaModFix/>
            </a:blip>
            <a:stretch>
              <a:fillRect b="-65527"/>
            </a:stretch>
          </a:blipFill>
          <a:ln>
            <a:noFill/>
          </a:ln>
        </p:spPr>
      </p:sp>
      <p:grpSp>
        <p:nvGrpSpPr>
          <p:cNvPr id="222" name="Google Shape;222;p6"/>
          <p:cNvGrpSpPr/>
          <p:nvPr/>
        </p:nvGrpSpPr>
        <p:grpSpPr>
          <a:xfrm>
            <a:off x="0" y="1704423"/>
            <a:ext cx="18288000" cy="1085266"/>
            <a:chOff x="0" y="0"/>
            <a:chExt cx="4816593" cy="285831"/>
          </a:xfrm>
        </p:grpSpPr>
        <p:sp>
          <p:nvSpPr>
            <p:cNvPr id="223" name="Google Shape;223;p6"/>
            <p:cNvSpPr/>
            <p:nvPr/>
          </p:nvSpPr>
          <p:spPr>
            <a:xfrm>
              <a:off x="0" y="0"/>
              <a:ext cx="4816592" cy="285831"/>
            </a:xfrm>
            <a:custGeom>
              <a:avLst/>
              <a:gdLst/>
              <a:ahLst/>
              <a:cxnLst/>
              <a:rect l="l" t="t" r="r" b="b"/>
              <a:pathLst>
                <a:path w="4816592" h="285831" extrusionOk="0">
                  <a:moveTo>
                    <a:pt x="0" y="0"/>
                  </a:moveTo>
                  <a:lnTo>
                    <a:pt x="4816592" y="0"/>
                  </a:lnTo>
                  <a:lnTo>
                    <a:pt x="4816592" y="285831"/>
                  </a:lnTo>
                  <a:lnTo>
                    <a:pt x="0" y="285831"/>
                  </a:lnTo>
                  <a:close/>
                </a:path>
              </a:pathLst>
            </a:custGeom>
            <a:solidFill>
              <a:srgbClr val="20094D"/>
            </a:solidFill>
            <a:ln>
              <a:noFill/>
            </a:ln>
          </p:spPr>
        </p:sp>
        <p:sp>
          <p:nvSpPr>
            <p:cNvPr id="224" name="Google Shape;224;p6"/>
            <p:cNvSpPr txBox="1"/>
            <p:nvPr/>
          </p:nvSpPr>
          <p:spPr>
            <a:xfrm>
              <a:off x="0" y="0"/>
              <a:ext cx="4816593" cy="285831"/>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5" name="Google Shape;225;p6"/>
          <p:cNvSpPr txBox="1"/>
          <p:nvPr/>
        </p:nvSpPr>
        <p:spPr>
          <a:xfrm>
            <a:off x="452430" y="747161"/>
            <a:ext cx="7504593" cy="61535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3621" b="0" i="0" u="none" strike="noStrike" cap="none">
                <a:solidFill>
                  <a:srgbClr val="FFFFFF"/>
                </a:solidFill>
                <a:latin typeface="Arial"/>
                <a:ea typeface="Arial"/>
                <a:cs typeface="Arial"/>
                <a:sym typeface="Arial"/>
              </a:rPr>
              <a:t>IDEALIZE 2024 - Team Proposal</a:t>
            </a:r>
            <a:endParaRPr/>
          </a:p>
        </p:txBody>
      </p:sp>
      <p:grpSp>
        <p:nvGrpSpPr>
          <p:cNvPr id="226" name="Google Shape;226;p6"/>
          <p:cNvGrpSpPr/>
          <p:nvPr/>
        </p:nvGrpSpPr>
        <p:grpSpPr>
          <a:xfrm>
            <a:off x="4762" y="-761863"/>
            <a:ext cx="18705791" cy="2553550"/>
            <a:chOff x="0" y="0"/>
            <a:chExt cx="24941055" cy="3404734"/>
          </a:xfrm>
        </p:grpSpPr>
        <p:grpSp>
          <p:nvGrpSpPr>
            <p:cNvPr id="227" name="Google Shape;227;p6"/>
            <p:cNvGrpSpPr/>
            <p:nvPr/>
          </p:nvGrpSpPr>
          <p:grpSpPr>
            <a:xfrm>
              <a:off x="0" y="1015817"/>
              <a:ext cx="24384000" cy="2388917"/>
              <a:chOff x="0" y="0"/>
              <a:chExt cx="4816593" cy="471885"/>
            </a:xfrm>
          </p:grpSpPr>
          <p:sp>
            <p:nvSpPr>
              <p:cNvPr id="228" name="Google Shape;228;p6"/>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B556EF"/>
                  </a:gs>
                  <a:gs pos="100000">
                    <a:srgbClr val="181D94"/>
                  </a:gs>
                </a:gsLst>
                <a:lin ang="0" scaled="0"/>
              </a:gradFill>
              <a:ln>
                <a:noFill/>
              </a:ln>
            </p:spPr>
          </p:sp>
          <p:sp>
            <p:nvSpPr>
              <p:cNvPr id="229" name="Google Shape;229;p6"/>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0" name="Google Shape;230;p6"/>
            <p:cNvSpPr/>
            <p:nvPr/>
          </p:nvSpPr>
          <p:spPr>
            <a:xfrm>
              <a:off x="14091045" y="0"/>
              <a:ext cx="10850010" cy="3011824"/>
            </a:xfrm>
            <a:custGeom>
              <a:avLst/>
              <a:gdLst/>
              <a:ahLst/>
              <a:cxnLst/>
              <a:rect l="l" t="t" r="r" b="b"/>
              <a:pathLst>
                <a:path w="10850010" h="3011824" extrusionOk="0">
                  <a:moveTo>
                    <a:pt x="0" y="0"/>
                  </a:moveTo>
                  <a:lnTo>
                    <a:pt x="10850010" y="0"/>
                  </a:lnTo>
                  <a:lnTo>
                    <a:pt x="10850010" y="3011824"/>
                  </a:lnTo>
                  <a:lnTo>
                    <a:pt x="0" y="3011824"/>
                  </a:lnTo>
                  <a:lnTo>
                    <a:pt x="0" y="0"/>
                  </a:lnTo>
                  <a:close/>
                </a:path>
              </a:pathLst>
            </a:custGeom>
            <a:blipFill rotWithShape="1">
              <a:blip r:embed="rId3">
                <a:alphaModFix/>
              </a:blip>
              <a:stretch>
                <a:fillRect b="-65527"/>
              </a:stretch>
            </a:blipFill>
            <a:ln>
              <a:noFill/>
            </a:ln>
          </p:spPr>
        </p:sp>
        <p:sp>
          <p:nvSpPr>
            <p:cNvPr id="231" name="Google Shape;231;p6"/>
            <p:cNvSpPr txBox="1"/>
            <p:nvPr/>
          </p:nvSpPr>
          <p:spPr>
            <a:xfrm>
              <a:off x="719561" y="1725925"/>
              <a:ext cx="11025274" cy="92456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0" i="0" u="none" strike="noStrike" cap="none">
                  <a:solidFill>
                    <a:srgbClr val="FFFFFF"/>
                  </a:solidFill>
                  <a:latin typeface="Arial"/>
                  <a:ea typeface="Arial"/>
                  <a:cs typeface="Arial"/>
                  <a:sym typeface="Arial"/>
                </a:rPr>
                <a:t>IDEALIZE 2024 - Team Proposal</a:t>
              </a:r>
              <a:endParaRPr/>
            </a:p>
          </p:txBody>
        </p:sp>
      </p:grpSp>
      <p:sp>
        <p:nvSpPr>
          <p:cNvPr id="232" name="Google Shape;232;p6"/>
          <p:cNvSpPr txBox="1"/>
          <p:nvPr/>
        </p:nvSpPr>
        <p:spPr>
          <a:xfrm>
            <a:off x="0" y="2064945"/>
            <a:ext cx="18288000" cy="509071"/>
          </a:xfrm>
          <a:prstGeom prst="rect">
            <a:avLst/>
          </a:prstGeom>
          <a:noFill/>
          <a:ln>
            <a:noFill/>
          </a:ln>
        </p:spPr>
        <p:txBody>
          <a:bodyPr spcFirstLastPara="1" wrap="square" lIns="0" tIns="0" rIns="0" bIns="0" anchor="t" anchorCtr="0">
            <a:spAutoFit/>
          </a:bodyPr>
          <a:lstStyle/>
          <a:p>
            <a:pPr marL="0" marR="0" lvl="0" indent="0" algn="ctr" rtl="0">
              <a:lnSpc>
                <a:spcPct val="119005"/>
              </a:lnSpc>
              <a:spcBef>
                <a:spcPts val="0"/>
              </a:spcBef>
              <a:spcAft>
                <a:spcPts val="0"/>
              </a:spcAft>
              <a:buNone/>
            </a:pPr>
            <a:r>
              <a:rPr lang="en-US" sz="3399" b="0" i="0" u="none" strike="noStrike" cap="none">
                <a:solidFill>
                  <a:srgbClr val="FFFFFF"/>
                </a:solidFill>
                <a:latin typeface="Lato"/>
                <a:ea typeface="Lato"/>
                <a:cs typeface="Lato"/>
                <a:sym typeface="Lato"/>
              </a:rPr>
              <a:t>Team Details</a:t>
            </a:r>
            <a:endParaRPr/>
          </a:p>
        </p:txBody>
      </p:sp>
      <p:sp>
        <p:nvSpPr>
          <p:cNvPr id="234" name="Google Shape;234;p6"/>
          <p:cNvSpPr txBox="1"/>
          <p:nvPr/>
        </p:nvSpPr>
        <p:spPr>
          <a:xfrm>
            <a:off x="17146798" y="9105900"/>
            <a:ext cx="1303200" cy="1139400"/>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US" sz="7401" b="0" i="0" u="none" strike="noStrike" cap="none">
                <a:solidFill>
                  <a:srgbClr val="45259B"/>
                </a:solidFill>
                <a:latin typeface="Arial"/>
                <a:ea typeface="Arial"/>
                <a:cs typeface="Arial"/>
                <a:sym typeface="Arial"/>
              </a:rPr>
              <a:t>0</a:t>
            </a:r>
            <a:r>
              <a:rPr lang="en-US" sz="7401">
                <a:solidFill>
                  <a:srgbClr val="45259B"/>
                </a:solidFill>
              </a:rPr>
              <a:t>5</a:t>
            </a:r>
            <a:endParaRPr/>
          </a:p>
        </p:txBody>
      </p:sp>
      <p:sp>
        <p:nvSpPr>
          <p:cNvPr id="235" name="Google Shape;235;p6"/>
          <p:cNvSpPr txBox="1"/>
          <p:nvPr/>
        </p:nvSpPr>
        <p:spPr>
          <a:xfrm>
            <a:off x="2489843" y="6248996"/>
            <a:ext cx="7296182" cy="2961195"/>
          </a:xfrm>
          <a:prstGeom prst="rect">
            <a:avLst/>
          </a:prstGeom>
          <a:noFill/>
          <a:ln>
            <a:noFill/>
          </a:ln>
        </p:spPr>
        <p:txBody>
          <a:bodyPr spcFirstLastPara="1" wrap="square" lIns="0" tIns="0" rIns="0" bIns="0" anchor="t" anchorCtr="0">
            <a:spAutoFit/>
          </a:bodyPr>
          <a:lstStyle/>
          <a:p>
            <a:pPr marL="581877" marR="0" lvl="1" indent="-290939" algn="l" rtl="0">
              <a:lnSpc>
                <a:spcPct val="118998"/>
              </a:lnSpc>
              <a:spcBef>
                <a:spcPts val="0"/>
              </a:spcBef>
              <a:spcAft>
                <a:spcPts val="0"/>
              </a:spcAft>
              <a:buClr>
                <a:srgbClr val="000000"/>
              </a:buClr>
              <a:buSzPts val="2695"/>
              <a:buFont typeface="Arial"/>
              <a:buChar char="•"/>
            </a:pPr>
            <a:r>
              <a:rPr lang="en-US" sz="2695" b="0" i="0" u="none" strike="noStrike" cap="none" dirty="0" err="1">
                <a:solidFill>
                  <a:srgbClr val="000000"/>
                </a:solidFill>
                <a:latin typeface="Lato"/>
                <a:ea typeface="Lato"/>
                <a:cs typeface="Lato"/>
                <a:sym typeface="Lato"/>
              </a:rPr>
              <a:t>Himasha</a:t>
            </a:r>
            <a:r>
              <a:rPr lang="en-US" sz="2695" b="0" i="0" u="none" strike="noStrike" cap="none" dirty="0">
                <a:solidFill>
                  <a:srgbClr val="000000"/>
                </a:solidFill>
                <a:latin typeface="Lato"/>
                <a:ea typeface="Lato"/>
                <a:cs typeface="Lato"/>
                <a:sym typeface="Lato"/>
              </a:rPr>
              <a:t> </a:t>
            </a:r>
            <a:r>
              <a:rPr lang="en-US" sz="2695" b="0" i="0" u="none" strike="noStrike" cap="none" dirty="0" err="1">
                <a:solidFill>
                  <a:srgbClr val="000000"/>
                </a:solidFill>
                <a:latin typeface="Lato"/>
                <a:ea typeface="Lato"/>
                <a:cs typeface="Lato"/>
                <a:sym typeface="Lato"/>
              </a:rPr>
              <a:t>Devindi</a:t>
            </a:r>
            <a:r>
              <a:rPr lang="en-US" sz="2695" b="0" i="0" u="none" strike="noStrike" cap="none" dirty="0">
                <a:solidFill>
                  <a:srgbClr val="000000"/>
                </a:solidFill>
                <a:latin typeface="Lato"/>
                <a:ea typeface="Lato"/>
                <a:cs typeface="Lato"/>
                <a:sym typeface="Lato"/>
              </a:rPr>
              <a:t> Hettiarachchi</a:t>
            </a:r>
            <a:endParaRPr dirty="0"/>
          </a:p>
          <a:p>
            <a:pPr marL="581877" marR="0" lvl="1" indent="-290938" algn="l" rtl="0">
              <a:lnSpc>
                <a:spcPct val="118998"/>
              </a:lnSpc>
              <a:spcBef>
                <a:spcPts val="0"/>
              </a:spcBef>
              <a:spcAft>
                <a:spcPts val="0"/>
              </a:spcAft>
              <a:buClr>
                <a:srgbClr val="000000"/>
              </a:buClr>
              <a:buSzPts val="2695"/>
              <a:buFont typeface="Arial"/>
              <a:buChar char="•"/>
            </a:pPr>
            <a:r>
              <a:rPr lang="en-US" sz="2695" b="0" i="0" u="none" strike="noStrike" cap="none" dirty="0">
                <a:solidFill>
                  <a:srgbClr val="000000"/>
                </a:solidFill>
                <a:latin typeface="Lato"/>
                <a:ea typeface="Lato"/>
                <a:cs typeface="Lato"/>
                <a:sym typeface="Lato"/>
              </a:rPr>
              <a:t>Sri Lankan Institute Of Information Technology</a:t>
            </a:r>
            <a:endParaRPr lang="en-US" sz="2800" dirty="0"/>
          </a:p>
          <a:p>
            <a:pPr marL="581877" marR="0" lvl="1" indent="-290939" algn="l" rtl="0">
              <a:lnSpc>
                <a:spcPct val="118998"/>
              </a:lnSpc>
              <a:spcBef>
                <a:spcPts val="0"/>
              </a:spcBef>
              <a:spcAft>
                <a:spcPts val="0"/>
              </a:spcAft>
              <a:buClr>
                <a:srgbClr val="000000"/>
              </a:buClr>
              <a:buSzPts val="2695"/>
              <a:buFont typeface="Arial"/>
              <a:buChar char="•"/>
            </a:pPr>
            <a:r>
              <a:rPr lang="en-US" sz="2695" dirty="0">
                <a:latin typeface="Lato"/>
                <a:ea typeface="Lato"/>
                <a:cs typeface="Lato"/>
                <a:sym typeface="Lato"/>
              </a:rPr>
              <a:t>200355201084</a:t>
            </a:r>
          </a:p>
          <a:p>
            <a:pPr marL="581877" marR="0" lvl="1" indent="-290939" algn="l" rtl="0">
              <a:lnSpc>
                <a:spcPct val="118998"/>
              </a:lnSpc>
              <a:spcBef>
                <a:spcPts val="0"/>
              </a:spcBef>
              <a:spcAft>
                <a:spcPts val="0"/>
              </a:spcAft>
              <a:buClr>
                <a:srgbClr val="000000"/>
              </a:buClr>
              <a:buSzPts val="2695"/>
              <a:buFont typeface="Arial"/>
              <a:buChar char="•"/>
            </a:pPr>
            <a:r>
              <a:rPr lang="en-US" sz="2695" dirty="0">
                <a:latin typeface="Lato"/>
                <a:ea typeface="Lato"/>
                <a:cs typeface="Lato"/>
                <a:sym typeface="Lato"/>
              </a:rPr>
              <a:t>himasha221d@gmail.com</a:t>
            </a:r>
          </a:p>
          <a:p>
            <a:pPr marL="581877" marR="0" lvl="1" indent="-290939" algn="l" rtl="0">
              <a:lnSpc>
                <a:spcPct val="118998"/>
              </a:lnSpc>
              <a:spcBef>
                <a:spcPts val="0"/>
              </a:spcBef>
              <a:spcAft>
                <a:spcPts val="0"/>
              </a:spcAft>
              <a:buClr>
                <a:srgbClr val="000000"/>
              </a:buClr>
              <a:buSzPts val="2695"/>
              <a:buFont typeface="Arial"/>
              <a:buChar char="•"/>
            </a:pPr>
            <a:r>
              <a:rPr lang="en-US" sz="2695" dirty="0">
                <a:latin typeface="Lato"/>
                <a:ea typeface="Lato"/>
                <a:cs typeface="Lato"/>
                <a:sym typeface="Lato"/>
              </a:rPr>
              <a:t>0755852632</a:t>
            </a:r>
            <a:endParaRPr lang="en-US" dirty="0"/>
          </a:p>
        </p:txBody>
      </p:sp>
      <p:sp>
        <p:nvSpPr>
          <p:cNvPr id="236" name="Google Shape;236;p6"/>
          <p:cNvSpPr txBox="1"/>
          <p:nvPr/>
        </p:nvSpPr>
        <p:spPr>
          <a:xfrm>
            <a:off x="10966228" y="6127046"/>
            <a:ext cx="7321771" cy="2961195"/>
          </a:xfrm>
          <a:prstGeom prst="rect">
            <a:avLst/>
          </a:prstGeom>
          <a:noFill/>
          <a:ln>
            <a:noFill/>
          </a:ln>
        </p:spPr>
        <p:txBody>
          <a:bodyPr spcFirstLastPara="1" wrap="square" lIns="0" tIns="0" rIns="0" bIns="0" anchor="t" anchorCtr="0">
            <a:spAutoFit/>
          </a:bodyPr>
          <a:lstStyle/>
          <a:p>
            <a:pPr marL="581877" marR="0" lvl="1" indent="-290939" algn="l" rtl="0">
              <a:lnSpc>
                <a:spcPct val="118998"/>
              </a:lnSpc>
              <a:spcBef>
                <a:spcPts val="0"/>
              </a:spcBef>
              <a:spcAft>
                <a:spcPts val="0"/>
              </a:spcAft>
              <a:buClr>
                <a:srgbClr val="000000"/>
              </a:buClr>
              <a:buSzPts val="2695"/>
              <a:buFont typeface="Arial"/>
              <a:buChar char="•"/>
            </a:pPr>
            <a:r>
              <a:rPr lang="en-US" sz="2695" b="0" i="0" u="none" strike="noStrike" cap="none" dirty="0" err="1">
                <a:solidFill>
                  <a:srgbClr val="000000"/>
                </a:solidFill>
                <a:latin typeface="Lato"/>
                <a:ea typeface="Lato"/>
                <a:cs typeface="Lato"/>
                <a:sym typeface="Lato"/>
              </a:rPr>
              <a:t>Sandil</a:t>
            </a:r>
            <a:r>
              <a:rPr lang="en-US" sz="2695" b="0" i="0" u="none" strike="noStrike" cap="none" dirty="0">
                <a:solidFill>
                  <a:srgbClr val="000000"/>
                </a:solidFill>
                <a:latin typeface="Lato"/>
                <a:ea typeface="Lato"/>
                <a:cs typeface="Lato"/>
                <a:sym typeface="Lato"/>
              </a:rPr>
              <a:t> </a:t>
            </a:r>
            <a:r>
              <a:rPr lang="en-US" sz="2695" b="0" i="0" u="none" strike="noStrike" cap="none" dirty="0" err="1">
                <a:solidFill>
                  <a:srgbClr val="000000"/>
                </a:solidFill>
                <a:latin typeface="Lato"/>
                <a:ea typeface="Lato"/>
                <a:cs typeface="Lato"/>
                <a:sym typeface="Lato"/>
              </a:rPr>
              <a:t>Helitha</a:t>
            </a:r>
            <a:r>
              <a:rPr lang="en-US" sz="2695" b="0" i="0" u="none" strike="noStrike" cap="none" dirty="0">
                <a:solidFill>
                  <a:srgbClr val="000000"/>
                </a:solidFill>
                <a:latin typeface="Lato"/>
                <a:ea typeface="Lato"/>
                <a:cs typeface="Lato"/>
                <a:sym typeface="Lato"/>
              </a:rPr>
              <a:t> Perera</a:t>
            </a:r>
            <a:endParaRPr dirty="0"/>
          </a:p>
          <a:p>
            <a:pPr marL="581877" marR="0" lvl="1" indent="-290938" algn="l" rtl="0">
              <a:lnSpc>
                <a:spcPct val="118998"/>
              </a:lnSpc>
              <a:spcBef>
                <a:spcPts val="0"/>
              </a:spcBef>
              <a:spcAft>
                <a:spcPts val="0"/>
              </a:spcAft>
              <a:buClr>
                <a:srgbClr val="000000"/>
              </a:buClr>
              <a:buSzPts val="2695"/>
              <a:buFont typeface="Arial"/>
              <a:buChar char="•"/>
            </a:pPr>
            <a:r>
              <a:rPr lang="en-US" sz="2695" b="0" i="0" u="none" strike="noStrike" cap="none" dirty="0">
                <a:solidFill>
                  <a:srgbClr val="000000"/>
                </a:solidFill>
                <a:latin typeface="Lato"/>
                <a:ea typeface="Lato"/>
                <a:cs typeface="Lato"/>
                <a:sym typeface="Lato"/>
              </a:rPr>
              <a:t>Sri Lankan Institute Of Information Technology</a:t>
            </a:r>
            <a:endParaRPr lang="en-US" sz="2800" dirty="0"/>
          </a:p>
          <a:p>
            <a:pPr marL="581877" marR="0" lvl="1" indent="-290939" algn="l" rtl="0">
              <a:lnSpc>
                <a:spcPct val="118998"/>
              </a:lnSpc>
              <a:spcBef>
                <a:spcPts val="0"/>
              </a:spcBef>
              <a:spcAft>
                <a:spcPts val="0"/>
              </a:spcAft>
              <a:buClr>
                <a:srgbClr val="000000"/>
              </a:buClr>
              <a:buSzPts val="2695"/>
              <a:buFont typeface="Arial"/>
              <a:buChar char="•"/>
            </a:pPr>
            <a:r>
              <a:rPr lang="en-US" sz="2695" b="0" i="0" u="none" strike="noStrike" cap="none" dirty="0">
                <a:solidFill>
                  <a:srgbClr val="000000"/>
                </a:solidFill>
                <a:latin typeface="Lato"/>
                <a:ea typeface="Lato"/>
                <a:cs typeface="Lato"/>
                <a:sym typeface="Lato"/>
              </a:rPr>
              <a:t>200329300730</a:t>
            </a:r>
          </a:p>
          <a:p>
            <a:pPr marL="581877" marR="0" lvl="1" indent="-290939" algn="l" rtl="0">
              <a:lnSpc>
                <a:spcPct val="118998"/>
              </a:lnSpc>
              <a:spcBef>
                <a:spcPts val="0"/>
              </a:spcBef>
              <a:spcAft>
                <a:spcPts val="0"/>
              </a:spcAft>
              <a:buClr>
                <a:srgbClr val="000000"/>
              </a:buClr>
              <a:buSzPts val="2695"/>
              <a:buFont typeface="Arial"/>
              <a:buChar char="•"/>
            </a:pPr>
            <a:r>
              <a:rPr lang="en-US" sz="2695" b="0" i="0" u="none" strike="noStrike" cap="none" dirty="0">
                <a:solidFill>
                  <a:srgbClr val="000000"/>
                </a:solidFill>
                <a:latin typeface="Lato"/>
                <a:ea typeface="Lato"/>
                <a:cs typeface="Lato"/>
                <a:sym typeface="Lato"/>
              </a:rPr>
              <a:t>sandilperera2003@gmail.com</a:t>
            </a:r>
            <a:endParaRPr dirty="0"/>
          </a:p>
          <a:p>
            <a:pPr marL="581877" marR="0" lvl="1" indent="-290939" algn="l" rtl="0">
              <a:lnSpc>
                <a:spcPct val="118998"/>
              </a:lnSpc>
              <a:spcBef>
                <a:spcPts val="0"/>
              </a:spcBef>
              <a:spcAft>
                <a:spcPts val="0"/>
              </a:spcAft>
              <a:buClr>
                <a:srgbClr val="000000"/>
              </a:buClr>
              <a:buSzPts val="2695"/>
              <a:buFont typeface="Arial"/>
              <a:buChar char="•"/>
            </a:pPr>
            <a:r>
              <a:rPr lang="en-US" sz="2695" dirty="0">
                <a:latin typeface="Lato"/>
                <a:ea typeface="Lato"/>
                <a:cs typeface="Lato"/>
                <a:sym typeface="Lato"/>
              </a:rPr>
              <a:t>0</a:t>
            </a:r>
            <a:r>
              <a:rPr lang="en-US" sz="2695" b="0" i="0" u="none" strike="noStrike" cap="none" dirty="0">
                <a:solidFill>
                  <a:srgbClr val="000000"/>
                </a:solidFill>
                <a:latin typeface="Lato"/>
                <a:ea typeface="Lato"/>
                <a:cs typeface="Lato"/>
                <a:sym typeface="Lato"/>
              </a:rPr>
              <a:t> 77 031 0080</a:t>
            </a:r>
            <a:endParaRPr dirty="0"/>
          </a:p>
        </p:txBody>
      </p:sp>
      <p:pic>
        <p:nvPicPr>
          <p:cNvPr id="3" name="Picture 2">
            <a:extLst>
              <a:ext uri="{FF2B5EF4-FFF2-40B4-BE49-F238E27FC236}">
                <a16:creationId xmlns:a16="http://schemas.microsoft.com/office/drawing/2014/main" id="{990D2074-7B2D-9D5F-3835-6A15E7A3BB6E}"/>
              </a:ext>
            </a:extLst>
          </p:cNvPr>
          <p:cNvPicPr>
            <a:picLocks noChangeAspect="1"/>
          </p:cNvPicPr>
          <p:nvPr/>
        </p:nvPicPr>
        <p:blipFill>
          <a:blip r:embed="rId4"/>
          <a:stretch>
            <a:fillRect/>
          </a:stretch>
        </p:blipFill>
        <p:spPr>
          <a:xfrm>
            <a:off x="4204726" y="2869078"/>
            <a:ext cx="2838335" cy="3300529"/>
          </a:xfrm>
          <a:prstGeom prst="rect">
            <a:avLst/>
          </a:prstGeom>
        </p:spPr>
      </p:pic>
      <p:pic>
        <p:nvPicPr>
          <p:cNvPr id="6" name="Picture 5">
            <a:extLst>
              <a:ext uri="{FF2B5EF4-FFF2-40B4-BE49-F238E27FC236}">
                <a16:creationId xmlns:a16="http://schemas.microsoft.com/office/drawing/2014/main" id="{C4CA1A6E-47C6-FFC2-B6C0-E12451A3C958}"/>
              </a:ext>
            </a:extLst>
          </p:cNvPr>
          <p:cNvPicPr>
            <a:picLocks noChangeAspect="1"/>
          </p:cNvPicPr>
          <p:nvPr/>
        </p:nvPicPr>
        <p:blipFill>
          <a:blip r:embed="rId5"/>
          <a:stretch>
            <a:fillRect/>
          </a:stretch>
        </p:blipFill>
        <p:spPr>
          <a:xfrm>
            <a:off x="11988992" y="2782942"/>
            <a:ext cx="2838336" cy="342233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pSp>
        <p:nvGrpSpPr>
          <p:cNvPr id="247" name="Google Shape;247;p7"/>
          <p:cNvGrpSpPr/>
          <p:nvPr/>
        </p:nvGrpSpPr>
        <p:grpSpPr>
          <a:xfrm>
            <a:off x="0" y="0"/>
            <a:ext cx="18288000" cy="1791688"/>
            <a:chOff x="0" y="0"/>
            <a:chExt cx="4816593" cy="471885"/>
          </a:xfrm>
        </p:grpSpPr>
        <p:sp>
          <p:nvSpPr>
            <p:cNvPr id="248" name="Google Shape;248;p7"/>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9626E4"/>
                </a:gs>
                <a:gs pos="100000">
                  <a:srgbClr val="181D94"/>
                </a:gs>
              </a:gsLst>
              <a:lin ang="0" scaled="0"/>
            </a:gradFill>
            <a:ln>
              <a:noFill/>
            </a:ln>
          </p:spPr>
        </p:sp>
        <p:sp>
          <p:nvSpPr>
            <p:cNvPr id="249" name="Google Shape;249;p7"/>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0" name="Google Shape;250;p7"/>
          <p:cNvSpPr/>
          <p:nvPr/>
        </p:nvSpPr>
        <p:spPr>
          <a:xfrm>
            <a:off x="10568283" y="-554445"/>
            <a:ext cx="8137508" cy="2258868"/>
          </a:xfrm>
          <a:custGeom>
            <a:avLst/>
            <a:gdLst/>
            <a:ahLst/>
            <a:cxnLst/>
            <a:rect l="l" t="t" r="r" b="b"/>
            <a:pathLst>
              <a:path w="8137508" h="2258868" extrusionOk="0">
                <a:moveTo>
                  <a:pt x="0" y="0"/>
                </a:moveTo>
                <a:lnTo>
                  <a:pt x="8137508" y="0"/>
                </a:lnTo>
                <a:lnTo>
                  <a:pt x="8137508" y="2258868"/>
                </a:lnTo>
                <a:lnTo>
                  <a:pt x="0" y="2258868"/>
                </a:lnTo>
                <a:lnTo>
                  <a:pt x="0" y="0"/>
                </a:lnTo>
                <a:close/>
              </a:path>
            </a:pathLst>
          </a:custGeom>
          <a:blipFill rotWithShape="1">
            <a:blip r:embed="rId3">
              <a:alphaModFix/>
            </a:blip>
            <a:stretch>
              <a:fillRect b="-65527"/>
            </a:stretch>
          </a:blipFill>
          <a:ln>
            <a:noFill/>
          </a:ln>
        </p:spPr>
      </p:sp>
      <p:grpSp>
        <p:nvGrpSpPr>
          <p:cNvPr id="251" name="Google Shape;251;p7"/>
          <p:cNvGrpSpPr/>
          <p:nvPr/>
        </p:nvGrpSpPr>
        <p:grpSpPr>
          <a:xfrm>
            <a:off x="0" y="1704423"/>
            <a:ext cx="18288000" cy="1085266"/>
            <a:chOff x="0" y="0"/>
            <a:chExt cx="4816593" cy="285831"/>
          </a:xfrm>
        </p:grpSpPr>
        <p:sp>
          <p:nvSpPr>
            <p:cNvPr id="252" name="Google Shape;252;p7"/>
            <p:cNvSpPr/>
            <p:nvPr/>
          </p:nvSpPr>
          <p:spPr>
            <a:xfrm>
              <a:off x="0" y="0"/>
              <a:ext cx="4816592" cy="285831"/>
            </a:xfrm>
            <a:custGeom>
              <a:avLst/>
              <a:gdLst/>
              <a:ahLst/>
              <a:cxnLst/>
              <a:rect l="l" t="t" r="r" b="b"/>
              <a:pathLst>
                <a:path w="4816592" h="285831" extrusionOk="0">
                  <a:moveTo>
                    <a:pt x="0" y="0"/>
                  </a:moveTo>
                  <a:lnTo>
                    <a:pt x="4816592" y="0"/>
                  </a:lnTo>
                  <a:lnTo>
                    <a:pt x="4816592" y="285831"/>
                  </a:lnTo>
                  <a:lnTo>
                    <a:pt x="0" y="285831"/>
                  </a:lnTo>
                  <a:close/>
                </a:path>
              </a:pathLst>
            </a:custGeom>
            <a:solidFill>
              <a:srgbClr val="20094D"/>
            </a:solidFill>
            <a:ln>
              <a:noFill/>
            </a:ln>
          </p:spPr>
        </p:sp>
        <p:sp>
          <p:nvSpPr>
            <p:cNvPr id="253" name="Google Shape;253;p7"/>
            <p:cNvSpPr txBox="1"/>
            <p:nvPr/>
          </p:nvSpPr>
          <p:spPr>
            <a:xfrm>
              <a:off x="0" y="0"/>
              <a:ext cx="4816593" cy="285831"/>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4" name="Google Shape;254;p7"/>
          <p:cNvSpPr txBox="1"/>
          <p:nvPr/>
        </p:nvSpPr>
        <p:spPr>
          <a:xfrm>
            <a:off x="452430" y="747161"/>
            <a:ext cx="7504593" cy="61535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3621" b="0" i="0" u="none" strike="noStrike" cap="none">
                <a:solidFill>
                  <a:srgbClr val="FFFFFF"/>
                </a:solidFill>
                <a:latin typeface="Arial"/>
                <a:ea typeface="Arial"/>
                <a:cs typeface="Arial"/>
                <a:sym typeface="Arial"/>
              </a:rPr>
              <a:t>IDEALIZE 2024 - Team Proposal</a:t>
            </a:r>
            <a:endParaRPr/>
          </a:p>
        </p:txBody>
      </p:sp>
      <p:grpSp>
        <p:nvGrpSpPr>
          <p:cNvPr id="255" name="Google Shape;255;p7"/>
          <p:cNvGrpSpPr/>
          <p:nvPr/>
        </p:nvGrpSpPr>
        <p:grpSpPr>
          <a:xfrm>
            <a:off x="4762" y="-761863"/>
            <a:ext cx="18705791" cy="2553550"/>
            <a:chOff x="0" y="0"/>
            <a:chExt cx="24941055" cy="3404734"/>
          </a:xfrm>
        </p:grpSpPr>
        <p:grpSp>
          <p:nvGrpSpPr>
            <p:cNvPr id="256" name="Google Shape;256;p7"/>
            <p:cNvGrpSpPr/>
            <p:nvPr/>
          </p:nvGrpSpPr>
          <p:grpSpPr>
            <a:xfrm>
              <a:off x="0" y="1015817"/>
              <a:ext cx="24384000" cy="2388917"/>
              <a:chOff x="0" y="0"/>
              <a:chExt cx="4816593" cy="471885"/>
            </a:xfrm>
          </p:grpSpPr>
          <p:sp>
            <p:nvSpPr>
              <p:cNvPr id="257" name="Google Shape;257;p7"/>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B556EF"/>
                  </a:gs>
                  <a:gs pos="100000">
                    <a:srgbClr val="181D94"/>
                  </a:gs>
                </a:gsLst>
                <a:lin ang="0" scaled="0"/>
              </a:gradFill>
              <a:ln>
                <a:noFill/>
              </a:ln>
            </p:spPr>
          </p:sp>
          <p:sp>
            <p:nvSpPr>
              <p:cNvPr id="258" name="Google Shape;258;p7"/>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9" name="Google Shape;259;p7"/>
            <p:cNvSpPr/>
            <p:nvPr/>
          </p:nvSpPr>
          <p:spPr>
            <a:xfrm>
              <a:off x="14091045" y="0"/>
              <a:ext cx="10850010" cy="3011824"/>
            </a:xfrm>
            <a:custGeom>
              <a:avLst/>
              <a:gdLst/>
              <a:ahLst/>
              <a:cxnLst/>
              <a:rect l="l" t="t" r="r" b="b"/>
              <a:pathLst>
                <a:path w="10850010" h="3011824" extrusionOk="0">
                  <a:moveTo>
                    <a:pt x="0" y="0"/>
                  </a:moveTo>
                  <a:lnTo>
                    <a:pt x="10850010" y="0"/>
                  </a:lnTo>
                  <a:lnTo>
                    <a:pt x="10850010" y="3011824"/>
                  </a:lnTo>
                  <a:lnTo>
                    <a:pt x="0" y="3011824"/>
                  </a:lnTo>
                  <a:lnTo>
                    <a:pt x="0" y="0"/>
                  </a:lnTo>
                  <a:close/>
                </a:path>
              </a:pathLst>
            </a:custGeom>
            <a:blipFill rotWithShape="1">
              <a:blip r:embed="rId3">
                <a:alphaModFix/>
              </a:blip>
              <a:stretch>
                <a:fillRect b="-65527"/>
              </a:stretch>
            </a:blipFill>
            <a:ln>
              <a:noFill/>
            </a:ln>
          </p:spPr>
        </p:sp>
        <p:sp>
          <p:nvSpPr>
            <p:cNvPr id="260" name="Google Shape;260;p7"/>
            <p:cNvSpPr txBox="1"/>
            <p:nvPr/>
          </p:nvSpPr>
          <p:spPr>
            <a:xfrm>
              <a:off x="719561" y="1725925"/>
              <a:ext cx="11025274" cy="92456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0" i="0" u="none" strike="noStrike" cap="none">
                  <a:solidFill>
                    <a:srgbClr val="FFFFFF"/>
                  </a:solidFill>
                  <a:latin typeface="Arial"/>
                  <a:ea typeface="Arial"/>
                  <a:cs typeface="Arial"/>
                  <a:sym typeface="Arial"/>
                </a:rPr>
                <a:t>IDEALIZE 2024 - Team Proposal</a:t>
              </a:r>
              <a:endParaRPr/>
            </a:p>
          </p:txBody>
        </p:sp>
      </p:grpSp>
      <p:sp>
        <p:nvSpPr>
          <p:cNvPr id="261" name="Google Shape;261;p7"/>
          <p:cNvSpPr txBox="1"/>
          <p:nvPr/>
        </p:nvSpPr>
        <p:spPr>
          <a:xfrm>
            <a:off x="0" y="2064945"/>
            <a:ext cx="18288000" cy="509071"/>
          </a:xfrm>
          <a:prstGeom prst="rect">
            <a:avLst/>
          </a:prstGeom>
          <a:noFill/>
          <a:ln>
            <a:noFill/>
          </a:ln>
        </p:spPr>
        <p:txBody>
          <a:bodyPr spcFirstLastPara="1" wrap="square" lIns="0" tIns="0" rIns="0" bIns="0" anchor="t" anchorCtr="0">
            <a:spAutoFit/>
          </a:bodyPr>
          <a:lstStyle/>
          <a:p>
            <a:pPr marL="0" marR="0" lvl="0" indent="0" algn="ctr" rtl="0">
              <a:lnSpc>
                <a:spcPct val="119005"/>
              </a:lnSpc>
              <a:spcBef>
                <a:spcPts val="0"/>
              </a:spcBef>
              <a:spcAft>
                <a:spcPts val="0"/>
              </a:spcAft>
              <a:buNone/>
            </a:pPr>
            <a:r>
              <a:rPr lang="en-US" sz="3399" b="0" i="0" u="none" strike="noStrike" cap="none">
                <a:solidFill>
                  <a:srgbClr val="FFFFFF"/>
                </a:solidFill>
                <a:latin typeface="Lato"/>
                <a:ea typeface="Lato"/>
                <a:cs typeface="Lato"/>
                <a:sym typeface="Lato"/>
              </a:rPr>
              <a:t>Team Details</a:t>
            </a:r>
            <a:endParaRPr/>
          </a:p>
        </p:txBody>
      </p:sp>
      <p:sp>
        <p:nvSpPr>
          <p:cNvPr id="263" name="Google Shape;263;p7"/>
          <p:cNvSpPr txBox="1"/>
          <p:nvPr/>
        </p:nvSpPr>
        <p:spPr>
          <a:xfrm>
            <a:off x="17146798" y="9105900"/>
            <a:ext cx="1303200" cy="1139400"/>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US" sz="7401" b="0" i="0" u="none" strike="noStrike" cap="none">
                <a:solidFill>
                  <a:srgbClr val="45259B"/>
                </a:solidFill>
                <a:latin typeface="Arial"/>
                <a:ea typeface="Arial"/>
                <a:cs typeface="Arial"/>
                <a:sym typeface="Arial"/>
              </a:rPr>
              <a:t>0</a:t>
            </a:r>
            <a:r>
              <a:rPr lang="en-US" sz="7401">
                <a:solidFill>
                  <a:srgbClr val="45259B"/>
                </a:solidFill>
              </a:rPr>
              <a:t>6</a:t>
            </a:r>
            <a:endParaRPr/>
          </a:p>
        </p:txBody>
      </p:sp>
      <p:sp>
        <p:nvSpPr>
          <p:cNvPr id="264" name="Google Shape;264;p7"/>
          <p:cNvSpPr txBox="1"/>
          <p:nvPr/>
        </p:nvSpPr>
        <p:spPr>
          <a:xfrm>
            <a:off x="2616110" y="6131036"/>
            <a:ext cx="6060962" cy="2961195"/>
          </a:xfrm>
          <a:prstGeom prst="rect">
            <a:avLst/>
          </a:prstGeom>
          <a:noFill/>
          <a:ln>
            <a:noFill/>
          </a:ln>
        </p:spPr>
        <p:txBody>
          <a:bodyPr spcFirstLastPara="1" wrap="square" lIns="0" tIns="0" rIns="0" bIns="0" anchor="t" anchorCtr="0">
            <a:spAutoFit/>
          </a:bodyPr>
          <a:lstStyle/>
          <a:p>
            <a:pPr marL="581877" marR="0" lvl="1" indent="-290939" algn="l" rtl="0">
              <a:lnSpc>
                <a:spcPct val="118998"/>
              </a:lnSpc>
              <a:spcBef>
                <a:spcPts val="0"/>
              </a:spcBef>
              <a:spcAft>
                <a:spcPts val="0"/>
              </a:spcAft>
              <a:buClr>
                <a:srgbClr val="000000"/>
              </a:buClr>
              <a:buSzPts val="2695"/>
              <a:buFont typeface="Arial"/>
              <a:buChar char="•"/>
            </a:pPr>
            <a:r>
              <a:rPr lang="en-US" sz="2695" b="0" i="0" u="none" strike="noStrike" cap="none" dirty="0" err="1">
                <a:solidFill>
                  <a:srgbClr val="000000"/>
                </a:solidFill>
                <a:latin typeface="Lato"/>
                <a:ea typeface="Lato"/>
                <a:cs typeface="Lato"/>
                <a:sym typeface="Lato"/>
              </a:rPr>
              <a:t>Dilusha</a:t>
            </a:r>
            <a:r>
              <a:rPr lang="en-US" sz="2695" b="0" i="0" u="none" strike="noStrike" cap="none" dirty="0">
                <a:solidFill>
                  <a:srgbClr val="000000"/>
                </a:solidFill>
                <a:latin typeface="Lato"/>
                <a:ea typeface="Lato"/>
                <a:cs typeface="Lato"/>
                <a:sym typeface="Lato"/>
              </a:rPr>
              <a:t> </a:t>
            </a:r>
            <a:r>
              <a:rPr lang="en-US" sz="2695" b="0" i="0" u="none" strike="noStrike" cap="none" dirty="0" err="1">
                <a:solidFill>
                  <a:srgbClr val="000000"/>
                </a:solidFill>
                <a:latin typeface="Lato"/>
                <a:ea typeface="Lato"/>
                <a:cs typeface="Lato"/>
                <a:sym typeface="Lato"/>
              </a:rPr>
              <a:t>Chamika</a:t>
            </a:r>
            <a:r>
              <a:rPr lang="en-US" sz="2695" b="0" i="0" u="none" strike="noStrike" cap="none" dirty="0">
                <a:solidFill>
                  <a:srgbClr val="000000"/>
                </a:solidFill>
                <a:latin typeface="Lato"/>
                <a:ea typeface="Lato"/>
                <a:cs typeface="Lato"/>
                <a:sym typeface="Lato"/>
              </a:rPr>
              <a:t> </a:t>
            </a:r>
            <a:r>
              <a:rPr lang="en-US" sz="2695" b="0" i="0" u="none" strike="noStrike" cap="none" dirty="0" err="1">
                <a:solidFill>
                  <a:srgbClr val="000000"/>
                </a:solidFill>
                <a:latin typeface="Lato"/>
                <a:ea typeface="Lato"/>
                <a:cs typeface="Lato"/>
                <a:sym typeface="Lato"/>
              </a:rPr>
              <a:t>Dissanayaka</a:t>
            </a:r>
            <a:endParaRPr dirty="0"/>
          </a:p>
          <a:p>
            <a:pPr marL="581877" marR="0" lvl="1" indent="-290938" algn="l" rtl="0">
              <a:lnSpc>
                <a:spcPct val="118998"/>
              </a:lnSpc>
              <a:spcBef>
                <a:spcPts val="0"/>
              </a:spcBef>
              <a:spcAft>
                <a:spcPts val="0"/>
              </a:spcAft>
              <a:buClr>
                <a:srgbClr val="000000"/>
              </a:buClr>
              <a:buSzPts val="2695"/>
              <a:buFont typeface="Arial"/>
              <a:buChar char="•"/>
            </a:pPr>
            <a:r>
              <a:rPr lang="en-US" sz="2695" b="0" i="0" u="none" strike="noStrike" cap="none" dirty="0">
                <a:solidFill>
                  <a:srgbClr val="000000"/>
                </a:solidFill>
                <a:latin typeface="Lato"/>
                <a:ea typeface="Lato"/>
                <a:cs typeface="Lato"/>
                <a:sym typeface="Lato"/>
              </a:rPr>
              <a:t>Sri Lankan Institute Of Information Technology</a:t>
            </a:r>
            <a:endParaRPr lang="en-US" sz="2800" dirty="0"/>
          </a:p>
          <a:p>
            <a:pPr marL="581877" marR="0" lvl="1" indent="-290939" algn="l" rtl="0">
              <a:lnSpc>
                <a:spcPct val="118998"/>
              </a:lnSpc>
              <a:spcBef>
                <a:spcPts val="0"/>
              </a:spcBef>
              <a:spcAft>
                <a:spcPts val="0"/>
              </a:spcAft>
              <a:buClr>
                <a:srgbClr val="000000"/>
              </a:buClr>
              <a:buSzPts val="2695"/>
              <a:buFont typeface="Arial"/>
              <a:buChar char="•"/>
            </a:pPr>
            <a:r>
              <a:rPr lang="en-US" sz="2695" b="0" i="0" u="none" strike="noStrike" cap="none" dirty="0">
                <a:solidFill>
                  <a:srgbClr val="000000"/>
                </a:solidFill>
                <a:latin typeface="Lato"/>
                <a:ea typeface="Lato"/>
                <a:cs typeface="Lato"/>
                <a:sym typeface="Lato"/>
              </a:rPr>
              <a:t>200326711517</a:t>
            </a:r>
          </a:p>
          <a:p>
            <a:pPr marL="581877" marR="0" lvl="1" indent="-290939" algn="l" rtl="0">
              <a:lnSpc>
                <a:spcPct val="118998"/>
              </a:lnSpc>
              <a:spcBef>
                <a:spcPts val="0"/>
              </a:spcBef>
              <a:spcAft>
                <a:spcPts val="0"/>
              </a:spcAft>
              <a:buClr>
                <a:srgbClr val="000000"/>
              </a:buClr>
              <a:buSzPts val="2695"/>
              <a:buFont typeface="Arial"/>
              <a:buChar char="•"/>
            </a:pPr>
            <a:r>
              <a:rPr lang="en-US" sz="2695" b="0" i="0" u="none" strike="noStrike" cap="none" dirty="0">
                <a:solidFill>
                  <a:srgbClr val="000000"/>
                </a:solidFill>
                <a:latin typeface="Lato"/>
                <a:ea typeface="Lato"/>
                <a:cs typeface="Lato"/>
                <a:sym typeface="Lato"/>
                <a:hlinkClick r:id="rId4"/>
              </a:rPr>
              <a:t>dilushachamika0@gmail.com</a:t>
            </a:r>
            <a:endParaRPr lang="en-US" sz="2695" b="0" i="0" u="none" strike="noStrike" cap="none" dirty="0">
              <a:solidFill>
                <a:srgbClr val="000000"/>
              </a:solidFill>
              <a:latin typeface="Lato"/>
              <a:ea typeface="Lato"/>
              <a:cs typeface="Lato"/>
              <a:sym typeface="Lato"/>
            </a:endParaRPr>
          </a:p>
          <a:p>
            <a:pPr marL="581877" marR="0" lvl="1" indent="-290939" algn="l" rtl="0">
              <a:lnSpc>
                <a:spcPct val="118998"/>
              </a:lnSpc>
              <a:spcBef>
                <a:spcPts val="0"/>
              </a:spcBef>
              <a:spcAft>
                <a:spcPts val="0"/>
              </a:spcAft>
              <a:buClr>
                <a:srgbClr val="000000"/>
              </a:buClr>
              <a:buSzPts val="2695"/>
              <a:buFont typeface="Arial"/>
              <a:buChar char="•"/>
            </a:pPr>
            <a:r>
              <a:rPr lang="en-US" sz="2695" dirty="0">
                <a:latin typeface="Lato"/>
                <a:ea typeface="Lato"/>
                <a:cs typeface="Lato"/>
                <a:sym typeface="Lato"/>
              </a:rPr>
              <a:t>0</a:t>
            </a:r>
            <a:r>
              <a:rPr lang="en-US" sz="2695" b="0" i="0" u="none" strike="noStrike" cap="none" dirty="0">
                <a:solidFill>
                  <a:srgbClr val="000000"/>
                </a:solidFill>
                <a:latin typeface="Lato"/>
                <a:ea typeface="Lato"/>
                <a:cs typeface="Lato"/>
                <a:sym typeface="Lato"/>
              </a:rPr>
              <a:t> 76 160 9595</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grpSp>
        <p:nvGrpSpPr>
          <p:cNvPr id="159" name="Google Shape;159;p4"/>
          <p:cNvGrpSpPr/>
          <p:nvPr/>
        </p:nvGrpSpPr>
        <p:grpSpPr>
          <a:xfrm>
            <a:off x="0" y="0"/>
            <a:ext cx="18288000" cy="1791688"/>
            <a:chOff x="0" y="0"/>
            <a:chExt cx="4816593" cy="471885"/>
          </a:xfrm>
        </p:grpSpPr>
        <p:sp>
          <p:nvSpPr>
            <p:cNvPr id="160" name="Google Shape;160;p4"/>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9626E4"/>
                </a:gs>
                <a:gs pos="100000">
                  <a:srgbClr val="181D94"/>
                </a:gs>
              </a:gsLst>
              <a:lin ang="0" scaled="0"/>
            </a:gradFill>
            <a:ln>
              <a:noFill/>
            </a:ln>
          </p:spPr>
          <p:txBody>
            <a:bodyPr/>
            <a:lstStyle/>
            <a:p>
              <a:endParaRPr lang="en-US"/>
            </a:p>
          </p:txBody>
        </p:sp>
        <p:sp>
          <p:nvSpPr>
            <p:cNvPr id="161" name="Google Shape;161;p4"/>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2" name="Google Shape;162;p4"/>
          <p:cNvSpPr/>
          <p:nvPr/>
        </p:nvSpPr>
        <p:spPr>
          <a:xfrm>
            <a:off x="10568283" y="-554445"/>
            <a:ext cx="8137508" cy="2258868"/>
          </a:xfrm>
          <a:custGeom>
            <a:avLst/>
            <a:gdLst/>
            <a:ahLst/>
            <a:cxnLst/>
            <a:rect l="l" t="t" r="r" b="b"/>
            <a:pathLst>
              <a:path w="8137508" h="2258868" extrusionOk="0">
                <a:moveTo>
                  <a:pt x="0" y="0"/>
                </a:moveTo>
                <a:lnTo>
                  <a:pt x="8137508" y="0"/>
                </a:lnTo>
                <a:lnTo>
                  <a:pt x="8137508" y="2258868"/>
                </a:lnTo>
                <a:lnTo>
                  <a:pt x="0" y="2258868"/>
                </a:lnTo>
                <a:lnTo>
                  <a:pt x="0" y="0"/>
                </a:lnTo>
                <a:close/>
              </a:path>
            </a:pathLst>
          </a:custGeom>
          <a:blipFill rotWithShape="1">
            <a:blip r:embed="rId3">
              <a:alphaModFix/>
            </a:blip>
            <a:stretch>
              <a:fillRect b="-65527"/>
            </a:stretch>
          </a:blipFill>
          <a:ln>
            <a:noFill/>
          </a:ln>
        </p:spPr>
        <p:txBody>
          <a:bodyPr/>
          <a:lstStyle/>
          <a:p>
            <a:endParaRPr lang="en-US"/>
          </a:p>
        </p:txBody>
      </p:sp>
      <p:grpSp>
        <p:nvGrpSpPr>
          <p:cNvPr id="163" name="Google Shape;163;p4"/>
          <p:cNvGrpSpPr/>
          <p:nvPr/>
        </p:nvGrpSpPr>
        <p:grpSpPr>
          <a:xfrm>
            <a:off x="0" y="1704423"/>
            <a:ext cx="18288000" cy="1085266"/>
            <a:chOff x="0" y="0"/>
            <a:chExt cx="4816593" cy="285831"/>
          </a:xfrm>
        </p:grpSpPr>
        <p:sp>
          <p:nvSpPr>
            <p:cNvPr id="164" name="Google Shape;164;p4"/>
            <p:cNvSpPr/>
            <p:nvPr/>
          </p:nvSpPr>
          <p:spPr>
            <a:xfrm>
              <a:off x="0" y="0"/>
              <a:ext cx="4816592" cy="285831"/>
            </a:xfrm>
            <a:custGeom>
              <a:avLst/>
              <a:gdLst/>
              <a:ahLst/>
              <a:cxnLst/>
              <a:rect l="l" t="t" r="r" b="b"/>
              <a:pathLst>
                <a:path w="4816592" h="285831" extrusionOk="0">
                  <a:moveTo>
                    <a:pt x="0" y="0"/>
                  </a:moveTo>
                  <a:lnTo>
                    <a:pt x="4816592" y="0"/>
                  </a:lnTo>
                  <a:lnTo>
                    <a:pt x="4816592" y="285831"/>
                  </a:lnTo>
                  <a:lnTo>
                    <a:pt x="0" y="285831"/>
                  </a:lnTo>
                  <a:close/>
                </a:path>
              </a:pathLst>
            </a:custGeom>
            <a:solidFill>
              <a:srgbClr val="20094D"/>
            </a:solidFill>
            <a:ln>
              <a:noFill/>
            </a:ln>
          </p:spPr>
          <p:txBody>
            <a:bodyPr/>
            <a:lstStyle/>
            <a:p>
              <a:endParaRPr lang="en-US"/>
            </a:p>
          </p:txBody>
        </p:sp>
        <p:sp>
          <p:nvSpPr>
            <p:cNvPr id="165" name="Google Shape;165;p4"/>
            <p:cNvSpPr txBox="1"/>
            <p:nvPr/>
          </p:nvSpPr>
          <p:spPr>
            <a:xfrm>
              <a:off x="0" y="0"/>
              <a:ext cx="4816593" cy="285831"/>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6" name="Google Shape;166;p4"/>
          <p:cNvSpPr txBox="1"/>
          <p:nvPr/>
        </p:nvSpPr>
        <p:spPr>
          <a:xfrm>
            <a:off x="452430" y="747161"/>
            <a:ext cx="7504593" cy="61535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3621" b="0" i="0" u="none" strike="noStrike" cap="none">
                <a:solidFill>
                  <a:srgbClr val="FFFFFF"/>
                </a:solidFill>
                <a:latin typeface="Arial"/>
                <a:ea typeface="Arial"/>
                <a:cs typeface="Arial"/>
                <a:sym typeface="Arial"/>
              </a:rPr>
              <a:t>IDEALIZE 2024 - Team Proposal</a:t>
            </a:r>
            <a:endParaRPr/>
          </a:p>
        </p:txBody>
      </p:sp>
      <p:grpSp>
        <p:nvGrpSpPr>
          <p:cNvPr id="167" name="Google Shape;167;p4"/>
          <p:cNvGrpSpPr/>
          <p:nvPr/>
        </p:nvGrpSpPr>
        <p:grpSpPr>
          <a:xfrm>
            <a:off x="4762" y="-761863"/>
            <a:ext cx="18705791" cy="2553550"/>
            <a:chOff x="0" y="0"/>
            <a:chExt cx="24941055" cy="3404734"/>
          </a:xfrm>
        </p:grpSpPr>
        <p:grpSp>
          <p:nvGrpSpPr>
            <p:cNvPr id="168" name="Google Shape;168;p4"/>
            <p:cNvGrpSpPr/>
            <p:nvPr/>
          </p:nvGrpSpPr>
          <p:grpSpPr>
            <a:xfrm>
              <a:off x="0" y="1015817"/>
              <a:ext cx="24384000" cy="2388917"/>
              <a:chOff x="0" y="0"/>
              <a:chExt cx="4816593" cy="471885"/>
            </a:xfrm>
          </p:grpSpPr>
          <p:sp>
            <p:nvSpPr>
              <p:cNvPr id="169" name="Google Shape;169;p4"/>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B556EF"/>
                  </a:gs>
                  <a:gs pos="100000">
                    <a:srgbClr val="181D94"/>
                  </a:gs>
                </a:gsLst>
                <a:lin ang="0" scaled="0"/>
              </a:gradFill>
              <a:ln>
                <a:noFill/>
              </a:ln>
            </p:spPr>
            <p:txBody>
              <a:bodyPr/>
              <a:lstStyle/>
              <a:p>
                <a:endParaRPr lang="en-US"/>
              </a:p>
            </p:txBody>
          </p:sp>
          <p:sp>
            <p:nvSpPr>
              <p:cNvPr id="170" name="Google Shape;170;p4"/>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1" name="Google Shape;171;p4"/>
            <p:cNvSpPr/>
            <p:nvPr/>
          </p:nvSpPr>
          <p:spPr>
            <a:xfrm>
              <a:off x="14091045" y="0"/>
              <a:ext cx="10850010" cy="3011824"/>
            </a:xfrm>
            <a:custGeom>
              <a:avLst/>
              <a:gdLst/>
              <a:ahLst/>
              <a:cxnLst/>
              <a:rect l="l" t="t" r="r" b="b"/>
              <a:pathLst>
                <a:path w="10850010" h="3011824" extrusionOk="0">
                  <a:moveTo>
                    <a:pt x="0" y="0"/>
                  </a:moveTo>
                  <a:lnTo>
                    <a:pt x="10850010" y="0"/>
                  </a:lnTo>
                  <a:lnTo>
                    <a:pt x="10850010" y="3011824"/>
                  </a:lnTo>
                  <a:lnTo>
                    <a:pt x="0" y="3011824"/>
                  </a:lnTo>
                  <a:lnTo>
                    <a:pt x="0" y="0"/>
                  </a:lnTo>
                  <a:close/>
                </a:path>
              </a:pathLst>
            </a:custGeom>
            <a:blipFill rotWithShape="1">
              <a:blip r:embed="rId3">
                <a:alphaModFix/>
              </a:blip>
              <a:stretch>
                <a:fillRect b="-65527"/>
              </a:stretch>
            </a:blipFill>
            <a:ln>
              <a:noFill/>
            </a:ln>
          </p:spPr>
          <p:txBody>
            <a:bodyPr/>
            <a:lstStyle/>
            <a:p>
              <a:endParaRPr lang="en-US"/>
            </a:p>
          </p:txBody>
        </p:sp>
        <p:sp>
          <p:nvSpPr>
            <p:cNvPr id="172" name="Google Shape;172;p4"/>
            <p:cNvSpPr txBox="1"/>
            <p:nvPr/>
          </p:nvSpPr>
          <p:spPr>
            <a:xfrm>
              <a:off x="719561" y="1725925"/>
              <a:ext cx="11025274" cy="92456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0" i="0" u="none" strike="noStrike" cap="none">
                  <a:solidFill>
                    <a:srgbClr val="FFFFFF"/>
                  </a:solidFill>
                  <a:latin typeface="Arial"/>
                  <a:ea typeface="Arial"/>
                  <a:cs typeface="Arial"/>
                  <a:sym typeface="Arial"/>
                </a:rPr>
                <a:t>IDEALIZE 2024 - Team Proposal</a:t>
              </a:r>
              <a:endParaRPr/>
            </a:p>
          </p:txBody>
        </p:sp>
      </p:grpSp>
      <p:grpSp>
        <p:nvGrpSpPr>
          <p:cNvPr id="173" name="Google Shape;173;p4"/>
          <p:cNvGrpSpPr/>
          <p:nvPr/>
        </p:nvGrpSpPr>
        <p:grpSpPr>
          <a:xfrm>
            <a:off x="664122" y="4921197"/>
            <a:ext cx="4471741" cy="953916"/>
            <a:chOff x="31523" y="-611947"/>
            <a:chExt cx="1177742" cy="251237"/>
          </a:xfrm>
        </p:grpSpPr>
        <p:sp>
          <p:nvSpPr>
            <p:cNvPr id="174" name="Google Shape;174;p4"/>
            <p:cNvSpPr/>
            <p:nvPr/>
          </p:nvSpPr>
          <p:spPr>
            <a:xfrm>
              <a:off x="31523" y="-589975"/>
              <a:ext cx="1177742" cy="229265"/>
            </a:xfrm>
            <a:custGeom>
              <a:avLst/>
              <a:gdLst/>
              <a:ahLst/>
              <a:cxnLst/>
              <a:rect l="l" t="t" r="r" b="b"/>
              <a:pathLst>
                <a:path w="1177742" h="229265" extrusionOk="0">
                  <a:moveTo>
                    <a:pt x="19044" y="0"/>
                  </a:moveTo>
                  <a:lnTo>
                    <a:pt x="1158698" y="0"/>
                  </a:lnTo>
                  <a:cubicBezTo>
                    <a:pt x="1169216" y="0"/>
                    <a:pt x="1177742" y="8526"/>
                    <a:pt x="1177742" y="19044"/>
                  </a:cubicBezTo>
                  <a:lnTo>
                    <a:pt x="1177742" y="210221"/>
                  </a:lnTo>
                  <a:cubicBezTo>
                    <a:pt x="1177742" y="220739"/>
                    <a:pt x="1169216" y="229265"/>
                    <a:pt x="1158698" y="229265"/>
                  </a:cubicBezTo>
                  <a:lnTo>
                    <a:pt x="19044" y="229265"/>
                  </a:lnTo>
                  <a:cubicBezTo>
                    <a:pt x="8526" y="229265"/>
                    <a:pt x="0" y="220739"/>
                    <a:pt x="0" y="210221"/>
                  </a:cubicBezTo>
                  <a:lnTo>
                    <a:pt x="0" y="19044"/>
                  </a:lnTo>
                  <a:cubicBezTo>
                    <a:pt x="0" y="8526"/>
                    <a:pt x="8526" y="0"/>
                    <a:pt x="19044" y="0"/>
                  </a:cubicBezTo>
                  <a:close/>
                </a:path>
              </a:pathLst>
            </a:custGeom>
            <a:solidFill>
              <a:srgbClr val="BCB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4"/>
            <p:cNvSpPr txBox="1"/>
            <p:nvPr/>
          </p:nvSpPr>
          <p:spPr>
            <a:xfrm>
              <a:off x="31523" y="-611947"/>
              <a:ext cx="1177742" cy="22926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r>
                <a:rPr lang="en-US" sz="2700" b="1" i="0" u="none" strike="noStrike" cap="none" dirty="0">
                  <a:solidFill>
                    <a:schemeClr val="dk1"/>
                  </a:solidFill>
                  <a:latin typeface="Calibri"/>
                  <a:ea typeface="Calibri"/>
                  <a:cs typeface="Calibri"/>
                  <a:sym typeface="Calibri"/>
                </a:rPr>
                <a:t>Features and Benefits:</a:t>
              </a:r>
              <a:endParaRPr sz="2700" b="1" i="0" u="none" strike="noStrike" cap="none" dirty="0">
                <a:solidFill>
                  <a:schemeClr val="dk1"/>
                </a:solidFill>
                <a:latin typeface="Calibri"/>
                <a:ea typeface="Calibri"/>
                <a:cs typeface="Calibri"/>
                <a:sym typeface="Calibri"/>
              </a:endParaRPr>
            </a:p>
          </p:txBody>
        </p:sp>
      </p:grpSp>
      <p:sp>
        <p:nvSpPr>
          <p:cNvPr id="177" name="Google Shape;177;p4"/>
          <p:cNvSpPr txBox="1"/>
          <p:nvPr/>
        </p:nvSpPr>
        <p:spPr>
          <a:xfrm>
            <a:off x="0" y="2064945"/>
            <a:ext cx="18288000" cy="622478"/>
          </a:xfrm>
          <a:prstGeom prst="rect">
            <a:avLst/>
          </a:prstGeom>
          <a:noFill/>
          <a:ln>
            <a:noFill/>
          </a:ln>
        </p:spPr>
        <p:txBody>
          <a:bodyPr spcFirstLastPara="1" wrap="square" lIns="0" tIns="0" rIns="0" bIns="0" anchor="t" anchorCtr="0">
            <a:spAutoFit/>
          </a:bodyPr>
          <a:lstStyle/>
          <a:p>
            <a:pPr marL="0" marR="0" lvl="0" indent="0" algn="ctr" rtl="0">
              <a:lnSpc>
                <a:spcPct val="119005"/>
              </a:lnSpc>
              <a:spcBef>
                <a:spcPts val="0"/>
              </a:spcBef>
              <a:spcAft>
                <a:spcPts val="0"/>
              </a:spcAft>
              <a:buNone/>
            </a:pPr>
            <a:r>
              <a:rPr lang="en-US" sz="3399" b="1" i="0" u="none" strike="noStrike" cap="none" dirty="0">
                <a:solidFill>
                  <a:srgbClr val="FFFFFF"/>
                </a:solidFill>
                <a:latin typeface="Lato"/>
                <a:ea typeface="Lato"/>
                <a:cs typeface="Lato"/>
                <a:sym typeface="Lato"/>
              </a:rPr>
              <a:t>Our App: Not Just Another LinkedIn</a:t>
            </a:r>
            <a:endParaRPr lang="en-US" b="1" dirty="0"/>
          </a:p>
        </p:txBody>
      </p:sp>
      <p:sp>
        <p:nvSpPr>
          <p:cNvPr id="178" name="Google Shape;178;p4"/>
          <p:cNvSpPr txBox="1"/>
          <p:nvPr/>
        </p:nvSpPr>
        <p:spPr>
          <a:xfrm>
            <a:off x="16951675" y="9105900"/>
            <a:ext cx="1084800" cy="1594475"/>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US" sz="7401" b="0" i="0" u="none" strike="noStrike" cap="none" dirty="0">
                <a:solidFill>
                  <a:srgbClr val="45259B"/>
                </a:solidFill>
                <a:latin typeface="Arial"/>
                <a:ea typeface="Arial"/>
                <a:cs typeface="Arial"/>
                <a:sym typeface="Arial"/>
              </a:rPr>
              <a:t>07</a:t>
            </a:r>
            <a:endParaRPr dirty="0"/>
          </a:p>
        </p:txBody>
      </p:sp>
      <p:sp>
        <p:nvSpPr>
          <p:cNvPr id="179" name="Google Shape;179;p4"/>
          <p:cNvSpPr txBox="1"/>
          <p:nvPr/>
        </p:nvSpPr>
        <p:spPr>
          <a:xfrm>
            <a:off x="4760" y="3961653"/>
            <a:ext cx="4627800" cy="508024"/>
          </a:xfrm>
          <a:prstGeom prst="rect">
            <a:avLst/>
          </a:prstGeom>
          <a:noFill/>
          <a:ln>
            <a:noFill/>
          </a:ln>
        </p:spPr>
        <p:txBody>
          <a:bodyPr spcFirstLastPara="1" wrap="square" lIns="0" tIns="0" rIns="0" bIns="0" anchor="t" anchorCtr="0">
            <a:spAutoFit/>
          </a:bodyPr>
          <a:lstStyle/>
          <a:p>
            <a:pPr marL="299460" marR="0" lvl="1" algn="ctr" rtl="0">
              <a:lnSpc>
                <a:spcPct val="118997"/>
              </a:lnSpc>
              <a:spcBef>
                <a:spcPts val="0"/>
              </a:spcBef>
              <a:spcAft>
                <a:spcPts val="0"/>
              </a:spcAft>
              <a:buClr>
                <a:srgbClr val="000000"/>
              </a:buClr>
              <a:buSzPts val="2774"/>
            </a:pPr>
            <a:r>
              <a:rPr lang="en-US" sz="2774" b="1" i="0" u="none" strike="noStrike" cap="none" dirty="0">
                <a:solidFill>
                  <a:srgbClr val="000000"/>
                </a:solidFill>
                <a:latin typeface="Lato"/>
                <a:ea typeface="Lato"/>
                <a:cs typeface="Lato"/>
                <a:sym typeface="Lato"/>
              </a:rPr>
              <a:t>                  </a:t>
            </a:r>
            <a:endParaRPr dirty="0"/>
          </a:p>
        </p:txBody>
      </p:sp>
      <p:sp>
        <p:nvSpPr>
          <p:cNvPr id="2" name="TextBox 1">
            <a:extLst>
              <a:ext uri="{FF2B5EF4-FFF2-40B4-BE49-F238E27FC236}">
                <a16:creationId xmlns:a16="http://schemas.microsoft.com/office/drawing/2014/main" id="{A7C659B7-4B8D-8240-97C7-360249C96014}"/>
              </a:ext>
            </a:extLst>
          </p:cNvPr>
          <p:cNvSpPr txBox="1"/>
          <p:nvPr/>
        </p:nvSpPr>
        <p:spPr>
          <a:xfrm>
            <a:off x="664122" y="3268111"/>
            <a:ext cx="16004084" cy="1569660"/>
          </a:xfrm>
          <a:prstGeom prst="rect">
            <a:avLst/>
          </a:prstGeom>
          <a:noFill/>
        </p:spPr>
        <p:txBody>
          <a:bodyPr wrap="square" rtlCol="0">
            <a:spAutoFit/>
          </a:bodyPr>
          <a:lstStyle/>
          <a:p>
            <a:r>
              <a:rPr lang="en-US" sz="2400" dirty="0" err="1"/>
              <a:t>InternVille</a:t>
            </a:r>
            <a:r>
              <a:rPr lang="en-US" sz="2400" dirty="0"/>
              <a:t> is a unique platform specifically designed to foster innovation, collaboration, and entrepreneurship among interns. Unlike LinkedIn, which focuses on professional networking and job seeking, </a:t>
            </a:r>
            <a:r>
              <a:rPr lang="en-US" sz="2400" dirty="0" err="1"/>
              <a:t>InternVille</a:t>
            </a:r>
            <a:r>
              <a:rPr lang="en-US" sz="2400" dirty="0"/>
              <a:t> emphasizes project development, mentorship, and startup formation, providing a comprehensive ecosystem for turning ideas into successful businesses.</a:t>
            </a:r>
          </a:p>
        </p:txBody>
      </p:sp>
      <p:sp>
        <p:nvSpPr>
          <p:cNvPr id="3" name="TextBox 2">
            <a:extLst>
              <a:ext uri="{FF2B5EF4-FFF2-40B4-BE49-F238E27FC236}">
                <a16:creationId xmlns:a16="http://schemas.microsoft.com/office/drawing/2014/main" id="{2B6985FC-E954-B53C-E6A5-9005B86257C4}"/>
              </a:ext>
            </a:extLst>
          </p:cNvPr>
          <p:cNvSpPr txBox="1"/>
          <p:nvPr/>
        </p:nvSpPr>
        <p:spPr>
          <a:xfrm>
            <a:off x="5551714" y="5004623"/>
            <a:ext cx="11011989" cy="4832092"/>
          </a:xfrm>
          <a:prstGeom prst="rect">
            <a:avLst/>
          </a:prstGeom>
          <a:noFill/>
        </p:spPr>
        <p:txBody>
          <a:bodyPr wrap="square" rtlCol="0">
            <a:spAutoFit/>
          </a:bodyPr>
          <a:lstStyle/>
          <a:p>
            <a:pPr marL="342900" indent="-342900">
              <a:buFont typeface="Arial" panose="020B0604020202020204" pitchFamily="34" charset="0"/>
              <a:buChar char="•"/>
            </a:pPr>
            <a:r>
              <a:rPr lang="en-US" sz="2200" b="1" dirty="0"/>
              <a:t>Advanced Matching Algorithm</a:t>
            </a:r>
            <a:r>
              <a:rPr lang="en-US" sz="2200" dirty="0"/>
              <a:t>: Ensures high compatibility between collaborators, fostering effective teamwork. </a:t>
            </a:r>
          </a:p>
          <a:p>
            <a:pPr marL="342900" indent="-342900">
              <a:buFont typeface="Arial" panose="020B0604020202020204" pitchFamily="34" charset="0"/>
              <a:buChar char="•"/>
            </a:pPr>
            <a:r>
              <a:rPr lang="en-US" sz="2200" b="1" dirty="0"/>
              <a:t>Project Showcases</a:t>
            </a:r>
            <a:r>
              <a:rPr lang="en-US" sz="2200" dirty="0"/>
              <a:t>: Allows users to present their projects, receive feedback, and attract potential team members. </a:t>
            </a:r>
          </a:p>
          <a:p>
            <a:pPr marL="342900" indent="-342900">
              <a:buFont typeface="Arial" panose="020B0604020202020204" pitchFamily="34" charset="0"/>
              <a:buChar char="•"/>
            </a:pPr>
            <a:r>
              <a:rPr lang="en-US" sz="2200" b="1" dirty="0"/>
              <a:t>Virtual Collaboration Spaces</a:t>
            </a:r>
            <a:r>
              <a:rPr lang="en-US" sz="2200" dirty="0"/>
              <a:t>: Provides tools for real-time teamwork, facilitating seamless project development. </a:t>
            </a:r>
          </a:p>
          <a:p>
            <a:pPr marL="342900" indent="-342900">
              <a:buFont typeface="Arial" panose="020B0604020202020204" pitchFamily="34" charset="0"/>
              <a:buChar char="•"/>
            </a:pPr>
            <a:r>
              <a:rPr lang="en-US" sz="2200" b="1" dirty="0"/>
              <a:t>Mentorship Programs</a:t>
            </a:r>
            <a:r>
              <a:rPr lang="en-US" sz="2200" dirty="0"/>
              <a:t>: Offers guidance from experienced professionals to help interns develop their projects into viable startups. </a:t>
            </a:r>
          </a:p>
          <a:p>
            <a:pPr marL="342900" indent="-342900">
              <a:buFont typeface="Arial" panose="020B0604020202020204" pitchFamily="34" charset="0"/>
              <a:buChar char="•"/>
            </a:pPr>
            <a:r>
              <a:rPr lang="en-US" sz="2200" b="1" dirty="0"/>
              <a:t>Resource Library</a:t>
            </a:r>
            <a:r>
              <a:rPr lang="en-US" sz="2200" dirty="0"/>
              <a:t>: A comprehensive collection of educational resources to support skill development and project execution. </a:t>
            </a:r>
          </a:p>
          <a:p>
            <a:pPr marL="342900" indent="-342900">
              <a:buFont typeface="Arial" panose="020B0604020202020204" pitchFamily="34" charset="0"/>
              <a:buChar char="•"/>
            </a:pPr>
            <a:r>
              <a:rPr lang="en-US" sz="2200" b="1" dirty="0"/>
              <a:t>Gamification and Challenges</a:t>
            </a:r>
            <a:r>
              <a:rPr lang="en-US" sz="2200" dirty="0"/>
              <a:t>: Engages users through competitions and rewards, motivating them to innovate and collaborate. </a:t>
            </a:r>
          </a:p>
          <a:p>
            <a:pPr marL="342900" indent="-342900">
              <a:buFont typeface="Arial" panose="020B0604020202020204" pitchFamily="34" charset="0"/>
              <a:buChar char="•"/>
            </a:pPr>
            <a:r>
              <a:rPr lang="en-US" sz="2200" b="1" dirty="0"/>
              <a:t>Crowdfunding Platform</a:t>
            </a:r>
            <a:r>
              <a:rPr lang="en-US" sz="2200" dirty="0"/>
              <a:t>: Provides funding opportunities for promising projects, enabling the transition from idea to startup.</a:t>
            </a:r>
          </a:p>
        </p:txBody>
      </p:sp>
      <p:pic>
        <p:nvPicPr>
          <p:cNvPr id="5" name="Picture 4" descr="A tablet with a house on it&#10;&#10;Description automatically generated">
            <a:extLst>
              <a:ext uri="{FF2B5EF4-FFF2-40B4-BE49-F238E27FC236}">
                <a16:creationId xmlns:a16="http://schemas.microsoft.com/office/drawing/2014/main" id="{73005288-91FB-85A4-3220-DE58FED9B72F}"/>
              </a:ext>
            </a:extLst>
          </p:cNvPr>
          <p:cNvPicPr>
            <a:picLocks noChangeAspect="1"/>
          </p:cNvPicPr>
          <p:nvPr/>
        </p:nvPicPr>
        <p:blipFill>
          <a:blip r:embed="rId4"/>
          <a:stretch>
            <a:fillRect/>
          </a:stretch>
        </p:blipFill>
        <p:spPr>
          <a:xfrm>
            <a:off x="1096105" y="6146647"/>
            <a:ext cx="3607773" cy="360777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grpSp>
        <p:nvGrpSpPr>
          <p:cNvPr id="159" name="Google Shape;159;p4"/>
          <p:cNvGrpSpPr/>
          <p:nvPr/>
        </p:nvGrpSpPr>
        <p:grpSpPr>
          <a:xfrm>
            <a:off x="0" y="0"/>
            <a:ext cx="18288000" cy="1791688"/>
            <a:chOff x="0" y="0"/>
            <a:chExt cx="4816593" cy="471885"/>
          </a:xfrm>
        </p:grpSpPr>
        <p:sp>
          <p:nvSpPr>
            <p:cNvPr id="160" name="Google Shape;160;p4"/>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9626E4"/>
                </a:gs>
                <a:gs pos="100000">
                  <a:srgbClr val="181D94"/>
                </a:gs>
              </a:gsLst>
              <a:lin ang="0" scaled="0"/>
            </a:gradFill>
            <a:ln>
              <a:noFill/>
            </a:ln>
          </p:spPr>
          <p:txBody>
            <a:bodyPr/>
            <a:lstStyle/>
            <a:p>
              <a:endParaRPr lang="en-US"/>
            </a:p>
          </p:txBody>
        </p:sp>
        <p:sp>
          <p:nvSpPr>
            <p:cNvPr id="161" name="Google Shape;161;p4"/>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2" name="Google Shape;162;p4"/>
          <p:cNvSpPr/>
          <p:nvPr/>
        </p:nvSpPr>
        <p:spPr>
          <a:xfrm>
            <a:off x="10568283" y="-554445"/>
            <a:ext cx="8137508" cy="2258868"/>
          </a:xfrm>
          <a:custGeom>
            <a:avLst/>
            <a:gdLst/>
            <a:ahLst/>
            <a:cxnLst/>
            <a:rect l="l" t="t" r="r" b="b"/>
            <a:pathLst>
              <a:path w="8137508" h="2258868" extrusionOk="0">
                <a:moveTo>
                  <a:pt x="0" y="0"/>
                </a:moveTo>
                <a:lnTo>
                  <a:pt x="8137508" y="0"/>
                </a:lnTo>
                <a:lnTo>
                  <a:pt x="8137508" y="2258868"/>
                </a:lnTo>
                <a:lnTo>
                  <a:pt x="0" y="2258868"/>
                </a:lnTo>
                <a:lnTo>
                  <a:pt x="0" y="0"/>
                </a:lnTo>
                <a:close/>
              </a:path>
            </a:pathLst>
          </a:custGeom>
          <a:blipFill rotWithShape="1">
            <a:blip r:embed="rId3">
              <a:alphaModFix/>
            </a:blip>
            <a:stretch>
              <a:fillRect b="-65527"/>
            </a:stretch>
          </a:blipFill>
          <a:ln>
            <a:noFill/>
          </a:ln>
        </p:spPr>
        <p:txBody>
          <a:bodyPr/>
          <a:lstStyle/>
          <a:p>
            <a:endParaRPr lang="en-US"/>
          </a:p>
        </p:txBody>
      </p:sp>
      <p:grpSp>
        <p:nvGrpSpPr>
          <p:cNvPr id="163" name="Google Shape;163;p4"/>
          <p:cNvGrpSpPr/>
          <p:nvPr/>
        </p:nvGrpSpPr>
        <p:grpSpPr>
          <a:xfrm>
            <a:off x="0" y="1704423"/>
            <a:ext cx="18288000" cy="1085266"/>
            <a:chOff x="0" y="0"/>
            <a:chExt cx="4816593" cy="285831"/>
          </a:xfrm>
        </p:grpSpPr>
        <p:sp>
          <p:nvSpPr>
            <p:cNvPr id="164" name="Google Shape;164;p4"/>
            <p:cNvSpPr/>
            <p:nvPr/>
          </p:nvSpPr>
          <p:spPr>
            <a:xfrm>
              <a:off x="0" y="0"/>
              <a:ext cx="4816592" cy="285831"/>
            </a:xfrm>
            <a:custGeom>
              <a:avLst/>
              <a:gdLst/>
              <a:ahLst/>
              <a:cxnLst/>
              <a:rect l="l" t="t" r="r" b="b"/>
              <a:pathLst>
                <a:path w="4816592" h="285831" extrusionOk="0">
                  <a:moveTo>
                    <a:pt x="0" y="0"/>
                  </a:moveTo>
                  <a:lnTo>
                    <a:pt x="4816592" y="0"/>
                  </a:lnTo>
                  <a:lnTo>
                    <a:pt x="4816592" y="285831"/>
                  </a:lnTo>
                  <a:lnTo>
                    <a:pt x="0" y="285831"/>
                  </a:lnTo>
                  <a:close/>
                </a:path>
              </a:pathLst>
            </a:custGeom>
            <a:solidFill>
              <a:srgbClr val="20094D"/>
            </a:solidFill>
            <a:ln>
              <a:noFill/>
            </a:ln>
          </p:spPr>
          <p:txBody>
            <a:bodyPr/>
            <a:lstStyle/>
            <a:p>
              <a:endParaRPr lang="en-US"/>
            </a:p>
          </p:txBody>
        </p:sp>
        <p:sp>
          <p:nvSpPr>
            <p:cNvPr id="165" name="Google Shape;165;p4"/>
            <p:cNvSpPr txBox="1"/>
            <p:nvPr/>
          </p:nvSpPr>
          <p:spPr>
            <a:xfrm>
              <a:off x="0" y="0"/>
              <a:ext cx="4816593" cy="285831"/>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6" name="Google Shape;166;p4"/>
          <p:cNvSpPr txBox="1"/>
          <p:nvPr/>
        </p:nvSpPr>
        <p:spPr>
          <a:xfrm>
            <a:off x="452430" y="747161"/>
            <a:ext cx="7504593" cy="61535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3621" b="0" i="0" u="none" strike="noStrike" cap="none">
                <a:solidFill>
                  <a:srgbClr val="FFFFFF"/>
                </a:solidFill>
                <a:latin typeface="Arial"/>
                <a:ea typeface="Arial"/>
                <a:cs typeface="Arial"/>
                <a:sym typeface="Arial"/>
              </a:rPr>
              <a:t>IDEALIZE 2024 - Team Proposal</a:t>
            </a:r>
            <a:endParaRPr/>
          </a:p>
        </p:txBody>
      </p:sp>
      <p:grpSp>
        <p:nvGrpSpPr>
          <p:cNvPr id="167" name="Google Shape;167;p4"/>
          <p:cNvGrpSpPr/>
          <p:nvPr/>
        </p:nvGrpSpPr>
        <p:grpSpPr>
          <a:xfrm>
            <a:off x="4762" y="-761863"/>
            <a:ext cx="18705791" cy="2553550"/>
            <a:chOff x="0" y="0"/>
            <a:chExt cx="24941055" cy="3404734"/>
          </a:xfrm>
        </p:grpSpPr>
        <p:grpSp>
          <p:nvGrpSpPr>
            <p:cNvPr id="168" name="Google Shape;168;p4"/>
            <p:cNvGrpSpPr/>
            <p:nvPr/>
          </p:nvGrpSpPr>
          <p:grpSpPr>
            <a:xfrm>
              <a:off x="0" y="1015817"/>
              <a:ext cx="24384000" cy="2388917"/>
              <a:chOff x="0" y="0"/>
              <a:chExt cx="4816593" cy="471885"/>
            </a:xfrm>
          </p:grpSpPr>
          <p:sp>
            <p:nvSpPr>
              <p:cNvPr id="169" name="Google Shape;169;p4"/>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B556EF"/>
                  </a:gs>
                  <a:gs pos="100000">
                    <a:srgbClr val="181D94"/>
                  </a:gs>
                </a:gsLst>
                <a:lin ang="0" scaled="0"/>
              </a:gradFill>
              <a:ln>
                <a:noFill/>
              </a:ln>
            </p:spPr>
            <p:txBody>
              <a:bodyPr/>
              <a:lstStyle/>
              <a:p>
                <a:endParaRPr lang="en-US"/>
              </a:p>
            </p:txBody>
          </p:sp>
          <p:sp>
            <p:nvSpPr>
              <p:cNvPr id="170" name="Google Shape;170;p4"/>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1" name="Google Shape;171;p4"/>
            <p:cNvSpPr/>
            <p:nvPr/>
          </p:nvSpPr>
          <p:spPr>
            <a:xfrm>
              <a:off x="14091045" y="0"/>
              <a:ext cx="10850010" cy="3011824"/>
            </a:xfrm>
            <a:custGeom>
              <a:avLst/>
              <a:gdLst/>
              <a:ahLst/>
              <a:cxnLst/>
              <a:rect l="l" t="t" r="r" b="b"/>
              <a:pathLst>
                <a:path w="10850010" h="3011824" extrusionOk="0">
                  <a:moveTo>
                    <a:pt x="0" y="0"/>
                  </a:moveTo>
                  <a:lnTo>
                    <a:pt x="10850010" y="0"/>
                  </a:lnTo>
                  <a:lnTo>
                    <a:pt x="10850010" y="3011824"/>
                  </a:lnTo>
                  <a:lnTo>
                    <a:pt x="0" y="3011824"/>
                  </a:lnTo>
                  <a:lnTo>
                    <a:pt x="0" y="0"/>
                  </a:lnTo>
                  <a:close/>
                </a:path>
              </a:pathLst>
            </a:custGeom>
            <a:blipFill rotWithShape="1">
              <a:blip r:embed="rId3">
                <a:alphaModFix/>
              </a:blip>
              <a:stretch>
                <a:fillRect b="-65527"/>
              </a:stretch>
            </a:blipFill>
            <a:ln>
              <a:noFill/>
            </a:ln>
          </p:spPr>
          <p:txBody>
            <a:bodyPr/>
            <a:lstStyle/>
            <a:p>
              <a:endParaRPr lang="en-US"/>
            </a:p>
          </p:txBody>
        </p:sp>
        <p:sp>
          <p:nvSpPr>
            <p:cNvPr id="172" name="Google Shape;172;p4"/>
            <p:cNvSpPr txBox="1"/>
            <p:nvPr/>
          </p:nvSpPr>
          <p:spPr>
            <a:xfrm>
              <a:off x="719561" y="1725925"/>
              <a:ext cx="11025274" cy="92456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0" i="0" u="none" strike="noStrike" cap="none">
                  <a:solidFill>
                    <a:srgbClr val="FFFFFF"/>
                  </a:solidFill>
                  <a:latin typeface="Arial"/>
                  <a:ea typeface="Arial"/>
                  <a:cs typeface="Arial"/>
                  <a:sym typeface="Arial"/>
                </a:rPr>
                <a:t>IDEALIZE 2024 - Team Proposal</a:t>
              </a:r>
              <a:endParaRPr/>
            </a:p>
          </p:txBody>
        </p:sp>
      </p:grpSp>
      <p:sp>
        <p:nvSpPr>
          <p:cNvPr id="177" name="Google Shape;177;p4"/>
          <p:cNvSpPr txBox="1"/>
          <p:nvPr/>
        </p:nvSpPr>
        <p:spPr>
          <a:xfrm>
            <a:off x="0" y="2064945"/>
            <a:ext cx="18288000" cy="622478"/>
          </a:xfrm>
          <a:prstGeom prst="rect">
            <a:avLst/>
          </a:prstGeom>
          <a:noFill/>
          <a:ln>
            <a:noFill/>
          </a:ln>
        </p:spPr>
        <p:txBody>
          <a:bodyPr spcFirstLastPara="1" wrap="square" lIns="0" tIns="0" rIns="0" bIns="0" anchor="t" anchorCtr="0">
            <a:spAutoFit/>
          </a:bodyPr>
          <a:lstStyle/>
          <a:p>
            <a:pPr marL="0" marR="0" lvl="0" indent="0" algn="ctr" rtl="0">
              <a:lnSpc>
                <a:spcPct val="119005"/>
              </a:lnSpc>
              <a:spcBef>
                <a:spcPts val="0"/>
              </a:spcBef>
              <a:spcAft>
                <a:spcPts val="0"/>
              </a:spcAft>
              <a:buNone/>
            </a:pPr>
            <a:r>
              <a:rPr lang="en-US" sz="3399" b="1" i="0" u="none" strike="noStrike" cap="none" dirty="0">
                <a:solidFill>
                  <a:srgbClr val="FFFFFF"/>
                </a:solidFill>
                <a:latin typeface="Lato"/>
                <a:ea typeface="Lato"/>
                <a:cs typeface="Lato"/>
                <a:sym typeface="Lato"/>
              </a:rPr>
              <a:t>Our App: Not Just Another LinkedIn</a:t>
            </a:r>
            <a:endParaRPr lang="en-US" b="1" dirty="0"/>
          </a:p>
        </p:txBody>
      </p:sp>
      <p:sp>
        <p:nvSpPr>
          <p:cNvPr id="178" name="Google Shape;178;p4"/>
          <p:cNvSpPr txBox="1"/>
          <p:nvPr/>
        </p:nvSpPr>
        <p:spPr>
          <a:xfrm>
            <a:off x="16951675" y="9105900"/>
            <a:ext cx="1084800" cy="1594475"/>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US" sz="7401" b="0" i="0" u="none" strike="noStrike" cap="none" dirty="0">
                <a:solidFill>
                  <a:srgbClr val="45259B"/>
                </a:solidFill>
                <a:latin typeface="Arial"/>
                <a:ea typeface="Arial"/>
                <a:cs typeface="Arial"/>
                <a:sym typeface="Arial"/>
              </a:rPr>
              <a:t>08</a:t>
            </a:r>
            <a:endParaRPr dirty="0"/>
          </a:p>
        </p:txBody>
      </p:sp>
      <p:grpSp>
        <p:nvGrpSpPr>
          <p:cNvPr id="4" name="Google Shape;173;p4">
            <a:extLst>
              <a:ext uri="{FF2B5EF4-FFF2-40B4-BE49-F238E27FC236}">
                <a16:creationId xmlns:a16="http://schemas.microsoft.com/office/drawing/2014/main" id="{9CBE9014-2343-B6BE-2C01-FF9E9EE36277}"/>
              </a:ext>
            </a:extLst>
          </p:cNvPr>
          <p:cNvGrpSpPr/>
          <p:nvPr/>
        </p:nvGrpSpPr>
        <p:grpSpPr>
          <a:xfrm>
            <a:off x="1054920" y="2876041"/>
            <a:ext cx="4471741" cy="913665"/>
            <a:chOff x="31523" y="-1161960"/>
            <a:chExt cx="1177742" cy="240636"/>
          </a:xfrm>
        </p:grpSpPr>
        <p:sp>
          <p:nvSpPr>
            <p:cNvPr id="5" name="Google Shape;174;p4">
              <a:extLst>
                <a:ext uri="{FF2B5EF4-FFF2-40B4-BE49-F238E27FC236}">
                  <a16:creationId xmlns:a16="http://schemas.microsoft.com/office/drawing/2014/main" id="{F14BF363-5620-3F62-03FA-8CCCE8EB30CC}"/>
                </a:ext>
              </a:extLst>
            </p:cNvPr>
            <p:cNvSpPr/>
            <p:nvPr/>
          </p:nvSpPr>
          <p:spPr>
            <a:xfrm>
              <a:off x="31523" y="-1150589"/>
              <a:ext cx="1177742" cy="229265"/>
            </a:xfrm>
            <a:custGeom>
              <a:avLst/>
              <a:gdLst/>
              <a:ahLst/>
              <a:cxnLst/>
              <a:rect l="l" t="t" r="r" b="b"/>
              <a:pathLst>
                <a:path w="1177742" h="229265" extrusionOk="0">
                  <a:moveTo>
                    <a:pt x="19044" y="0"/>
                  </a:moveTo>
                  <a:lnTo>
                    <a:pt x="1158698" y="0"/>
                  </a:lnTo>
                  <a:cubicBezTo>
                    <a:pt x="1169216" y="0"/>
                    <a:pt x="1177742" y="8526"/>
                    <a:pt x="1177742" y="19044"/>
                  </a:cubicBezTo>
                  <a:lnTo>
                    <a:pt x="1177742" y="210221"/>
                  </a:lnTo>
                  <a:cubicBezTo>
                    <a:pt x="1177742" y="220739"/>
                    <a:pt x="1169216" y="229265"/>
                    <a:pt x="1158698" y="229265"/>
                  </a:cubicBezTo>
                  <a:lnTo>
                    <a:pt x="19044" y="229265"/>
                  </a:lnTo>
                  <a:cubicBezTo>
                    <a:pt x="8526" y="229265"/>
                    <a:pt x="0" y="220739"/>
                    <a:pt x="0" y="210221"/>
                  </a:cubicBezTo>
                  <a:lnTo>
                    <a:pt x="0" y="19044"/>
                  </a:lnTo>
                  <a:cubicBezTo>
                    <a:pt x="0" y="8526"/>
                    <a:pt x="8526" y="0"/>
                    <a:pt x="19044" y="0"/>
                  </a:cubicBezTo>
                  <a:close/>
                </a:path>
              </a:pathLst>
            </a:custGeom>
            <a:solidFill>
              <a:srgbClr val="BCB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75;p4">
              <a:extLst>
                <a:ext uri="{FF2B5EF4-FFF2-40B4-BE49-F238E27FC236}">
                  <a16:creationId xmlns:a16="http://schemas.microsoft.com/office/drawing/2014/main" id="{79E6C729-B9B3-0C98-AB91-C77A78CC346A}"/>
                </a:ext>
              </a:extLst>
            </p:cNvPr>
            <p:cNvSpPr txBox="1"/>
            <p:nvPr/>
          </p:nvSpPr>
          <p:spPr>
            <a:xfrm>
              <a:off x="31523" y="-1161960"/>
              <a:ext cx="1177742" cy="22926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r>
                <a:rPr lang="en-US" sz="2700" b="1" i="0" u="none" strike="noStrike" cap="none" dirty="0">
                  <a:solidFill>
                    <a:schemeClr val="dk1"/>
                  </a:solidFill>
                  <a:latin typeface="Calibri"/>
                  <a:ea typeface="Calibri"/>
                  <a:cs typeface="Calibri"/>
                  <a:sym typeface="Calibri"/>
                </a:rPr>
                <a:t>User Journey:</a:t>
              </a:r>
            </a:p>
          </p:txBody>
        </p:sp>
      </p:grpSp>
      <p:sp>
        <p:nvSpPr>
          <p:cNvPr id="7" name="TextBox 6">
            <a:extLst>
              <a:ext uri="{FF2B5EF4-FFF2-40B4-BE49-F238E27FC236}">
                <a16:creationId xmlns:a16="http://schemas.microsoft.com/office/drawing/2014/main" id="{5E3EAF86-CD97-5BC1-356B-1D78B377D1E8}"/>
              </a:ext>
            </a:extLst>
          </p:cNvPr>
          <p:cNvSpPr txBox="1"/>
          <p:nvPr/>
        </p:nvSpPr>
        <p:spPr>
          <a:xfrm>
            <a:off x="5927034" y="4030639"/>
            <a:ext cx="5970367" cy="5509200"/>
          </a:xfrm>
          <a:prstGeom prst="rect">
            <a:avLst/>
          </a:prstGeom>
          <a:noFill/>
        </p:spPr>
        <p:txBody>
          <a:bodyPr wrap="square" rtlCol="0">
            <a:spAutoFit/>
          </a:bodyPr>
          <a:lstStyle/>
          <a:p>
            <a:pPr marL="342900" indent="-342900">
              <a:buFont typeface="Arial" panose="020B0604020202020204" pitchFamily="34" charset="0"/>
              <a:buChar char="•"/>
            </a:pPr>
            <a:r>
              <a:rPr lang="en-US" sz="2200" b="1" dirty="0"/>
              <a:t>Sign Up: </a:t>
            </a:r>
            <a:r>
              <a:rPr lang="en-US" sz="2200" dirty="0"/>
              <a:t>Create a profile based on interests, skills, and startup aspirations</a:t>
            </a:r>
            <a:r>
              <a:rPr lang="en-US" sz="2200" b="1" dirty="0"/>
              <a:t>. </a:t>
            </a:r>
          </a:p>
          <a:p>
            <a:pPr marL="342900" indent="-342900">
              <a:buFont typeface="Arial" panose="020B0604020202020204" pitchFamily="34" charset="0"/>
              <a:buChar char="•"/>
            </a:pPr>
            <a:r>
              <a:rPr lang="en-US" sz="2200" b="1" dirty="0"/>
              <a:t>Matchmaking: </a:t>
            </a:r>
            <a:r>
              <a:rPr lang="en-US" sz="2200" dirty="0"/>
              <a:t>Connect with like-minded interns who share similar abilities and interests. </a:t>
            </a:r>
          </a:p>
          <a:p>
            <a:pPr marL="342900" indent="-342900">
              <a:buFont typeface="Arial" panose="020B0604020202020204" pitchFamily="34" charset="0"/>
              <a:buChar char="•"/>
            </a:pPr>
            <a:r>
              <a:rPr lang="en-US" sz="2200" b="1" dirty="0"/>
              <a:t>Collaboration: </a:t>
            </a:r>
            <a:r>
              <a:rPr lang="en-US" sz="2200" dirty="0"/>
              <a:t>Utilize virtual workspaces and tools to work on projects together.</a:t>
            </a:r>
            <a:r>
              <a:rPr lang="en-US" sz="2200" b="1" dirty="0"/>
              <a:t> </a:t>
            </a:r>
          </a:p>
          <a:p>
            <a:pPr marL="342900" indent="-342900">
              <a:buFont typeface="Arial" panose="020B0604020202020204" pitchFamily="34" charset="0"/>
              <a:buChar char="•"/>
            </a:pPr>
            <a:r>
              <a:rPr lang="en-US" sz="2200" b="1" dirty="0"/>
              <a:t>Mentorship: </a:t>
            </a:r>
            <a:r>
              <a:rPr lang="en-US" sz="2200" dirty="0"/>
              <a:t>Access guidance and advice from experienced mentors to refine project ideas. </a:t>
            </a:r>
          </a:p>
          <a:p>
            <a:pPr marL="342900" indent="-342900">
              <a:buFont typeface="Arial" panose="020B0604020202020204" pitchFamily="34" charset="0"/>
              <a:buChar char="•"/>
            </a:pPr>
            <a:r>
              <a:rPr lang="en-US" sz="2200" b="1" dirty="0"/>
              <a:t>Showcase and Feedback: </a:t>
            </a:r>
            <a:r>
              <a:rPr lang="en-US" sz="2200" dirty="0"/>
              <a:t>Present projects, receive feedback, and iterate on ideas. </a:t>
            </a:r>
          </a:p>
          <a:p>
            <a:pPr marL="342900" indent="-342900">
              <a:buFont typeface="Arial" panose="020B0604020202020204" pitchFamily="34" charset="0"/>
              <a:buChar char="•"/>
            </a:pPr>
            <a:r>
              <a:rPr lang="en-US" sz="2200" b="1" dirty="0"/>
              <a:t>Funding and Startup Formation: </a:t>
            </a:r>
            <a:r>
              <a:rPr lang="en-US" sz="2200" dirty="0"/>
              <a:t>Seek crowdfunding for projects, form teams, and launch startups.</a:t>
            </a:r>
          </a:p>
        </p:txBody>
      </p:sp>
      <p:pic>
        <p:nvPicPr>
          <p:cNvPr id="11" name="Picture 10" descr="A group of people sitting at a table with a computer&#10;&#10;Description automatically generated">
            <a:extLst>
              <a:ext uri="{FF2B5EF4-FFF2-40B4-BE49-F238E27FC236}">
                <a16:creationId xmlns:a16="http://schemas.microsoft.com/office/drawing/2014/main" id="{FA67FC82-1F46-135B-B135-2ED571FAB9BB}"/>
              </a:ext>
            </a:extLst>
          </p:cNvPr>
          <p:cNvPicPr>
            <a:picLocks noChangeAspect="1"/>
          </p:cNvPicPr>
          <p:nvPr/>
        </p:nvPicPr>
        <p:blipFill>
          <a:blip r:embed="rId4"/>
          <a:stretch>
            <a:fillRect/>
          </a:stretch>
        </p:blipFill>
        <p:spPr>
          <a:xfrm>
            <a:off x="1323720" y="4048291"/>
            <a:ext cx="3934142" cy="3934142"/>
          </a:xfrm>
          <a:prstGeom prst="rect">
            <a:avLst/>
          </a:prstGeom>
        </p:spPr>
      </p:pic>
      <p:pic>
        <p:nvPicPr>
          <p:cNvPr id="13" name="Picture 12" descr="A group of people sitting around a table&#10;&#10;Description automatically generated">
            <a:extLst>
              <a:ext uri="{FF2B5EF4-FFF2-40B4-BE49-F238E27FC236}">
                <a16:creationId xmlns:a16="http://schemas.microsoft.com/office/drawing/2014/main" id="{EC6FD27A-D249-C42D-F730-13A875FE7EAB}"/>
              </a:ext>
            </a:extLst>
          </p:cNvPr>
          <p:cNvPicPr>
            <a:picLocks noChangeAspect="1"/>
          </p:cNvPicPr>
          <p:nvPr/>
        </p:nvPicPr>
        <p:blipFill>
          <a:blip r:embed="rId5"/>
          <a:stretch>
            <a:fillRect/>
          </a:stretch>
        </p:blipFill>
        <p:spPr>
          <a:xfrm>
            <a:off x="12360967" y="4048291"/>
            <a:ext cx="4346534" cy="3752037"/>
          </a:xfrm>
          <a:prstGeom prst="rect">
            <a:avLst/>
          </a:prstGeom>
        </p:spPr>
      </p:pic>
    </p:spTree>
    <p:extLst>
      <p:ext uri="{BB962C8B-B14F-4D97-AF65-F5344CB8AC3E}">
        <p14:creationId xmlns:p14="http://schemas.microsoft.com/office/powerpoint/2010/main" val="435943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grpSp>
        <p:nvGrpSpPr>
          <p:cNvPr id="159" name="Google Shape;159;p4"/>
          <p:cNvGrpSpPr/>
          <p:nvPr/>
        </p:nvGrpSpPr>
        <p:grpSpPr>
          <a:xfrm>
            <a:off x="0" y="0"/>
            <a:ext cx="18288000" cy="1791688"/>
            <a:chOff x="0" y="0"/>
            <a:chExt cx="4816593" cy="471885"/>
          </a:xfrm>
        </p:grpSpPr>
        <p:sp>
          <p:nvSpPr>
            <p:cNvPr id="160" name="Google Shape;160;p4"/>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9626E4"/>
                </a:gs>
                <a:gs pos="100000">
                  <a:srgbClr val="181D94"/>
                </a:gs>
              </a:gsLst>
              <a:lin ang="0" scaled="0"/>
            </a:gradFill>
            <a:ln>
              <a:noFill/>
            </a:ln>
          </p:spPr>
          <p:txBody>
            <a:bodyPr/>
            <a:lstStyle/>
            <a:p>
              <a:endParaRPr lang="en-US"/>
            </a:p>
          </p:txBody>
        </p:sp>
        <p:sp>
          <p:nvSpPr>
            <p:cNvPr id="161" name="Google Shape;161;p4"/>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2" name="Google Shape;162;p4"/>
          <p:cNvSpPr/>
          <p:nvPr/>
        </p:nvSpPr>
        <p:spPr>
          <a:xfrm>
            <a:off x="10568283" y="-554445"/>
            <a:ext cx="8137508" cy="2258868"/>
          </a:xfrm>
          <a:custGeom>
            <a:avLst/>
            <a:gdLst/>
            <a:ahLst/>
            <a:cxnLst/>
            <a:rect l="l" t="t" r="r" b="b"/>
            <a:pathLst>
              <a:path w="8137508" h="2258868" extrusionOk="0">
                <a:moveTo>
                  <a:pt x="0" y="0"/>
                </a:moveTo>
                <a:lnTo>
                  <a:pt x="8137508" y="0"/>
                </a:lnTo>
                <a:lnTo>
                  <a:pt x="8137508" y="2258868"/>
                </a:lnTo>
                <a:lnTo>
                  <a:pt x="0" y="2258868"/>
                </a:lnTo>
                <a:lnTo>
                  <a:pt x="0" y="0"/>
                </a:lnTo>
                <a:close/>
              </a:path>
            </a:pathLst>
          </a:custGeom>
          <a:blipFill rotWithShape="1">
            <a:blip r:embed="rId3">
              <a:alphaModFix/>
            </a:blip>
            <a:stretch>
              <a:fillRect b="-65527"/>
            </a:stretch>
          </a:blipFill>
          <a:ln>
            <a:noFill/>
          </a:ln>
        </p:spPr>
        <p:txBody>
          <a:bodyPr/>
          <a:lstStyle/>
          <a:p>
            <a:endParaRPr lang="en-US"/>
          </a:p>
        </p:txBody>
      </p:sp>
      <p:grpSp>
        <p:nvGrpSpPr>
          <p:cNvPr id="163" name="Google Shape;163;p4"/>
          <p:cNvGrpSpPr/>
          <p:nvPr/>
        </p:nvGrpSpPr>
        <p:grpSpPr>
          <a:xfrm>
            <a:off x="0" y="1704423"/>
            <a:ext cx="18288000" cy="1085266"/>
            <a:chOff x="0" y="0"/>
            <a:chExt cx="4816593" cy="285831"/>
          </a:xfrm>
        </p:grpSpPr>
        <p:sp>
          <p:nvSpPr>
            <p:cNvPr id="164" name="Google Shape;164;p4"/>
            <p:cNvSpPr/>
            <p:nvPr/>
          </p:nvSpPr>
          <p:spPr>
            <a:xfrm>
              <a:off x="0" y="0"/>
              <a:ext cx="4816592" cy="285831"/>
            </a:xfrm>
            <a:custGeom>
              <a:avLst/>
              <a:gdLst/>
              <a:ahLst/>
              <a:cxnLst/>
              <a:rect l="l" t="t" r="r" b="b"/>
              <a:pathLst>
                <a:path w="4816592" h="285831" extrusionOk="0">
                  <a:moveTo>
                    <a:pt x="0" y="0"/>
                  </a:moveTo>
                  <a:lnTo>
                    <a:pt x="4816592" y="0"/>
                  </a:lnTo>
                  <a:lnTo>
                    <a:pt x="4816592" y="285831"/>
                  </a:lnTo>
                  <a:lnTo>
                    <a:pt x="0" y="285831"/>
                  </a:lnTo>
                  <a:close/>
                </a:path>
              </a:pathLst>
            </a:custGeom>
            <a:solidFill>
              <a:srgbClr val="20094D"/>
            </a:solidFill>
            <a:ln>
              <a:noFill/>
            </a:ln>
          </p:spPr>
          <p:txBody>
            <a:bodyPr/>
            <a:lstStyle/>
            <a:p>
              <a:endParaRPr lang="en-US"/>
            </a:p>
          </p:txBody>
        </p:sp>
        <p:sp>
          <p:nvSpPr>
            <p:cNvPr id="165" name="Google Shape;165;p4"/>
            <p:cNvSpPr txBox="1"/>
            <p:nvPr/>
          </p:nvSpPr>
          <p:spPr>
            <a:xfrm>
              <a:off x="0" y="0"/>
              <a:ext cx="4816593" cy="285831"/>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6" name="Google Shape;166;p4"/>
          <p:cNvSpPr txBox="1"/>
          <p:nvPr/>
        </p:nvSpPr>
        <p:spPr>
          <a:xfrm>
            <a:off x="452430" y="747161"/>
            <a:ext cx="7504593" cy="61535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3621" b="0" i="0" u="none" strike="noStrike" cap="none">
                <a:solidFill>
                  <a:srgbClr val="FFFFFF"/>
                </a:solidFill>
                <a:latin typeface="Arial"/>
                <a:ea typeface="Arial"/>
                <a:cs typeface="Arial"/>
                <a:sym typeface="Arial"/>
              </a:rPr>
              <a:t>IDEALIZE 2024 - Team Proposal</a:t>
            </a:r>
            <a:endParaRPr/>
          </a:p>
        </p:txBody>
      </p:sp>
      <p:grpSp>
        <p:nvGrpSpPr>
          <p:cNvPr id="167" name="Google Shape;167;p4"/>
          <p:cNvGrpSpPr/>
          <p:nvPr/>
        </p:nvGrpSpPr>
        <p:grpSpPr>
          <a:xfrm>
            <a:off x="4762" y="-761863"/>
            <a:ext cx="18705791" cy="2553550"/>
            <a:chOff x="0" y="0"/>
            <a:chExt cx="24941055" cy="3404734"/>
          </a:xfrm>
        </p:grpSpPr>
        <p:grpSp>
          <p:nvGrpSpPr>
            <p:cNvPr id="168" name="Google Shape;168;p4"/>
            <p:cNvGrpSpPr/>
            <p:nvPr/>
          </p:nvGrpSpPr>
          <p:grpSpPr>
            <a:xfrm>
              <a:off x="0" y="1015817"/>
              <a:ext cx="24384000" cy="2388917"/>
              <a:chOff x="0" y="0"/>
              <a:chExt cx="4816593" cy="471885"/>
            </a:xfrm>
          </p:grpSpPr>
          <p:sp>
            <p:nvSpPr>
              <p:cNvPr id="169" name="Google Shape;169;p4"/>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B556EF"/>
                  </a:gs>
                  <a:gs pos="100000">
                    <a:srgbClr val="181D94"/>
                  </a:gs>
                </a:gsLst>
                <a:lin ang="0" scaled="0"/>
              </a:gradFill>
              <a:ln>
                <a:noFill/>
              </a:ln>
            </p:spPr>
            <p:txBody>
              <a:bodyPr/>
              <a:lstStyle/>
              <a:p>
                <a:endParaRPr lang="en-US"/>
              </a:p>
            </p:txBody>
          </p:sp>
          <p:sp>
            <p:nvSpPr>
              <p:cNvPr id="170" name="Google Shape;170;p4"/>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1" name="Google Shape;171;p4"/>
            <p:cNvSpPr/>
            <p:nvPr/>
          </p:nvSpPr>
          <p:spPr>
            <a:xfrm>
              <a:off x="14091045" y="0"/>
              <a:ext cx="10850010" cy="3011824"/>
            </a:xfrm>
            <a:custGeom>
              <a:avLst/>
              <a:gdLst/>
              <a:ahLst/>
              <a:cxnLst/>
              <a:rect l="l" t="t" r="r" b="b"/>
              <a:pathLst>
                <a:path w="10850010" h="3011824" extrusionOk="0">
                  <a:moveTo>
                    <a:pt x="0" y="0"/>
                  </a:moveTo>
                  <a:lnTo>
                    <a:pt x="10850010" y="0"/>
                  </a:lnTo>
                  <a:lnTo>
                    <a:pt x="10850010" y="3011824"/>
                  </a:lnTo>
                  <a:lnTo>
                    <a:pt x="0" y="3011824"/>
                  </a:lnTo>
                  <a:lnTo>
                    <a:pt x="0" y="0"/>
                  </a:lnTo>
                  <a:close/>
                </a:path>
              </a:pathLst>
            </a:custGeom>
            <a:blipFill rotWithShape="1">
              <a:blip r:embed="rId3">
                <a:alphaModFix/>
              </a:blip>
              <a:stretch>
                <a:fillRect b="-65527"/>
              </a:stretch>
            </a:blipFill>
            <a:ln>
              <a:noFill/>
            </a:ln>
          </p:spPr>
          <p:txBody>
            <a:bodyPr/>
            <a:lstStyle/>
            <a:p>
              <a:endParaRPr lang="en-US"/>
            </a:p>
          </p:txBody>
        </p:sp>
        <p:sp>
          <p:nvSpPr>
            <p:cNvPr id="172" name="Google Shape;172;p4"/>
            <p:cNvSpPr txBox="1"/>
            <p:nvPr/>
          </p:nvSpPr>
          <p:spPr>
            <a:xfrm>
              <a:off x="719561" y="1725925"/>
              <a:ext cx="11025274" cy="92456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0" i="0" u="none" strike="noStrike" cap="none">
                  <a:solidFill>
                    <a:srgbClr val="FFFFFF"/>
                  </a:solidFill>
                  <a:latin typeface="Arial"/>
                  <a:ea typeface="Arial"/>
                  <a:cs typeface="Arial"/>
                  <a:sym typeface="Arial"/>
                </a:rPr>
                <a:t>IDEALIZE 2024 - Team Proposal</a:t>
              </a:r>
              <a:endParaRPr/>
            </a:p>
          </p:txBody>
        </p:sp>
      </p:grpSp>
      <p:grpSp>
        <p:nvGrpSpPr>
          <p:cNvPr id="173" name="Google Shape;173;p4"/>
          <p:cNvGrpSpPr/>
          <p:nvPr/>
        </p:nvGrpSpPr>
        <p:grpSpPr>
          <a:xfrm>
            <a:off x="0" y="3214886"/>
            <a:ext cx="7497384" cy="870490"/>
            <a:chOff x="-1295369" y="-1129700"/>
            <a:chExt cx="1390566" cy="229265"/>
          </a:xfrm>
        </p:grpSpPr>
        <p:sp>
          <p:nvSpPr>
            <p:cNvPr id="174" name="Google Shape;174;p4"/>
            <p:cNvSpPr/>
            <p:nvPr/>
          </p:nvSpPr>
          <p:spPr>
            <a:xfrm>
              <a:off x="-1082545" y="-1129700"/>
              <a:ext cx="1177742" cy="229265"/>
            </a:xfrm>
            <a:custGeom>
              <a:avLst/>
              <a:gdLst/>
              <a:ahLst/>
              <a:cxnLst/>
              <a:rect l="l" t="t" r="r" b="b"/>
              <a:pathLst>
                <a:path w="1177742" h="229265" extrusionOk="0">
                  <a:moveTo>
                    <a:pt x="19044" y="0"/>
                  </a:moveTo>
                  <a:lnTo>
                    <a:pt x="1158698" y="0"/>
                  </a:lnTo>
                  <a:cubicBezTo>
                    <a:pt x="1169216" y="0"/>
                    <a:pt x="1177742" y="8526"/>
                    <a:pt x="1177742" y="19044"/>
                  </a:cubicBezTo>
                  <a:lnTo>
                    <a:pt x="1177742" y="210221"/>
                  </a:lnTo>
                  <a:cubicBezTo>
                    <a:pt x="1177742" y="220739"/>
                    <a:pt x="1169216" y="229265"/>
                    <a:pt x="1158698" y="229265"/>
                  </a:cubicBezTo>
                  <a:lnTo>
                    <a:pt x="19044" y="229265"/>
                  </a:lnTo>
                  <a:cubicBezTo>
                    <a:pt x="8526" y="229265"/>
                    <a:pt x="0" y="220739"/>
                    <a:pt x="0" y="210221"/>
                  </a:cubicBezTo>
                  <a:lnTo>
                    <a:pt x="0" y="19044"/>
                  </a:lnTo>
                  <a:cubicBezTo>
                    <a:pt x="0" y="8526"/>
                    <a:pt x="8526" y="0"/>
                    <a:pt x="19044" y="0"/>
                  </a:cubicBezTo>
                  <a:close/>
                </a:path>
              </a:pathLst>
            </a:custGeom>
            <a:solidFill>
              <a:srgbClr val="BCB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4"/>
            <p:cNvSpPr txBox="1"/>
            <p:nvPr/>
          </p:nvSpPr>
          <p:spPr>
            <a:xfrm>
              <a:off x="-1295369" y="-1129700"/>
              <a:ext cx="1177742" cy="22926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r>
                <a:rPr lang="en-US" sz="2700" b="1" i="0" u="none" strike="noStrike" cap="none" dirty="0">
                  <a:solidFill>
                    <a:schemeClr val="dk1"/>
                  </a:solidFill>
                  <a:latin typeface="Calibri"/>
                  <a:ea typeface="Calibri"/>
                  <a:cs typeface="Calibri"/>
                  <a:sym typeface="Calibri"/>
                </a:rPr>
                <a:t>Future Vision:</a:t>
              </a:r>
            </a:p>
          </p:txBody>
        </p:sp>
      </p:grpSp>
      <p:sp>
        <p:nvSpPr>
          <p:cNvPr id="177" name="Google Shape;177;p4"/>
          <p:cNvSpPr txBox="1"/>
          <p:nvPr/>
        </p:nvSpPr>
        <p:spPr>
          <a:xfrm>
            <a:off x="0" y="2064945"/>
            <a:ext cx="18288000" cy="622478"/>
          </a:xfrm>
          <a:prstGeom prst="rect">
            <a:avLst/>
          </a:prstGeom>
          <a:noFill/>
          <a:ln>
            <a:noFill/>
          </a:ln>
        </p:spPr>
        <p:txBody>
          <a:bodyPr spcFirstLastPara="1" wrap="square" lIns="0" tIns="0" rIns="0" bIns="0" anchor="t" anchorCtr="0">
            <a:spAutoFit/>
          </a:bodyPr>
          <a:lstStyle/>
          <a:p>
            <a:pPr marL="0" marR="0" lvl="0" indent="0" algn="ctr" rtl="0">
              <a:lnSpc>
                <a:spcPct val="119005"/>
              </a:lnSpc>
              <a:spcBef>
                <a:spcPts val="0"/>
              </a:spcBef>
              <a:spcAft>
                <a:spcPts val="0"/>
              </a:spcAft>
              <a:buNone/>
            </a:pPr>
            <a:r>
              <a:rPr lang="en-US" sz="3399" b="1" i="0" u="none" strike="noStrike" cap="none" dirty="0">
                <a:solidFill>
                  <a:srgbClr val="FFFFFF"/>
                </a:solidFill>
                <a:latin typeface="Lato"/>
                <a:ea typeface="Lato"/>
                <a:cs typeface="Lato"/>
                <a:sym typeface="Lato"/>
              </a:rPr>
              <a:t>Our App: Not Just Another LinkedIn</a:t>
            </a:r>
            <a:endParaRPr lang="en-US" b="1" dirty="0"/>
          </a:p>
        </p:txBody>
      </p:sp>
      <p:sp>
        <p:nvSpPr>
          <p:cNvPr id="178" name="Google Shape;178;p4"/>
          <p:cNvSpPr txBox="1"/>
          <p:nvPr/>
        </p:nvSpPr>
        <p:spPr>
          <a:xfrm>
            <a:off x="16951675" y="9105900"/>
            <a:ext cx="1084800" cy="1594475"/>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US" sz="7401" b="0" i="0" u="none" strike="noStrike" cap="none" dirty="0">
                <a:solidFill>
                  <a:srgbClr val="45259B"/>
                </a:solidFill>
                <a:latin typeface="Arial"/>
                <a:ea typeface="Arial"/>
                <a:cs typeface="Arial"/>
                <a:sym typeface="Arial"/>
              </a:rPr>
              <a:t>09</a:t>
            </a:r>
            <a:endParaRPr dirty="0"/>
          </a:p>
        </p:txBody>
      </p:sp>
      <p:sp>
        <p:nvSpPr>
          <p:cNvPr id="3" name="TextBox 2">
            <a:extLst>
              <a:ext uri="{FF2B5EF4-FFF2-40B4-BE49-F238E27FC236}">
                <a16:creationId xmlns:a16="http://schemas.microsoft.com/office/drawing/2014/main" id="{2B6985FC-E954-B53C-E6A5-9005B86257C4}"/>
              </a:ext>
            </a:extLst>
          </p:cNvPr>
          <p:cNvSpPr txBox="1"/>
          <p:nvPr/>
        </p:nvSpPr>
        <p:spPr>
          <a:xfrm>
            <a:off x="1147463" y="4420225"/>
            <a:ext cx="15483730" cy="1446550"/>
          </a:xfrm>
          <a:prstGeom prst="rect">
            <a:avLst/>
          </a:prstGeom>
          <a:noFill/>
        </p:spPr>
        <p:txBody>
          <a:bodyPr wrap="square" rtlCol="0">
            <a:spAutoFit/>
          </a:bodyPr>
          <a:lstStyle/>
          <a:p>
            <a:r>
              <a:rPr lang="en-US" sz="2200" dirty="0"/>
              <a:t>We plan to expand </a:t>
            </a:r>
            <a:r>
              <a:rPr lang="en-US" sz="2200" dirty="0" err="1"/>
              <a:t>InternVille</a:t>
            </a:r>
            <a:r>
              <a:rPr lang="en-US" sz="2200" dirty="0"/>
              <a:t> globally and continuously add new features based on user feedback. Our goal is to foster innovation and entrepreneurship among interns, contributing to the global startup ecosystem. We'll also partner with educational institutions and industry leaders to provide more opportunities and resources for our users, enhancing the web app's capabilities.</a:t>
            </a:r>
          </a:p>
        </p:txBody>
      </p:sp>
      <p:sp>
        <p:nvSpPr>
          <p:cNvPr id="2" name="TextBox 1">
            <a:extLst>
              <a:ext uri="{FF2B5EF4-FFF2-40B4-BE49-F238E27FC236}">
                <a16:creationId xmlns:a16="http://schemas.microsoft.com/office/drawing/2014/main" id="{E80D6ED4-ADEC-0964-CEB9-DF271D90E445}"/>
              </a:ext>
            </a:extLst>
          </p:cNvPr>
          <p:cNvSpPr txBox="1"/>
          <p:nvPr/>
        </p:nvSpPr>
        <p:spPr>
          <a:xfrm>
            <a:off x="1147463" y="6400518"/>
            <a:ext cx="11011989" cy="3139321"/>
          </a:xfrm>
          <a:prstGeom prst="rect">
            <a:avLst/>
          </a:prstGeom>
          <a:noFill/>
        </p:spPr>
        <p:txBody>
          <a:bodyPr wrap="square" rtlCol="0">
            <a:spAutoFit/>
          </a:bodyPr>
          <a:lstStyle/>
          <a:p>
            <a:pPr marL="342900" indent="-342900">
              <a:buFont typeface="Arial" panose="020B0604020202020204" pitchFamily="34" charset="0"/>
              <a:buChar char="•"/>
            </a:pPr>
            <a:r>
              <a:rPr lang="en-US" sz="2200" b="1" dirty="0"/>
              <a:t>Expansion: </a:t>
            </a:r>
            <a:r>
              <a:rPr lang="en-US" sz="2200" dirty="0"/>
              <a:t>Broaden our user base internationally, connecting interns from around the world. </a:t>
            </a:r>
          </a:p>
          <a:p>
            <a:pPr marL="342900" indent="-342900">
              <a:buFont typeface="Arial" panose="020B0604020202020204" pitchFamily="34" charset="0"/>
              <a:buChar char="•"/>
            </a:pPr>
            <a:r>
              <a:rPr lang="en-US" sz="2200" b="1" dirty="0"/>
              <a:t>New Features</a:t>
            </a:r>
            <a:r>
              <a:rPr lang="en-US" sz="2200" dirty="0"/>
              <a:t>: Continuously add new features based on user feedback to enhance the platform's effectiveness in supporting startup formation. </a:t>
            </a:r>
          </a:p>
          <a:p>
            <a:pPr marL="342900" indent="-342900">
              <a:buFont typeface="Arial" panose="020B0604020202020204" pitchFamily="34" charset="0"/>
              <a:buChar char="•"/>
            </a:pPr>
            <a:r>
              <a:rPr lang="en-US" sz="2200" b="1" dirty="0"/>
              <a:t>Impact: </a:t>
            </a:r>
            <a:r>
              <a:rPr lang="en-US" sz="2200" dirty="0"/>
              <a:t>Contribute significantly to the global startup ecosystem by fostering innovation, collaboration, and entrepreneurship among interns. </a:t>
            </a:r>
          </a:p>
          <a:p>
            <a:pPr marL="342900" indent="-342900">
              <a:buFont typeface="Arial" panose="020B0604020202020204" pitchFamily="34" charset="0"/>
              <a:buChar char="•"/>
            </a:pPr>
            <a:r>
              <a:rPr lang="en-US" sz="2200" b="1" dirty="0"/>
              <a:t>Partnerships</a:t>
            </a:r>
            <a:r>
              <a:rPr lang="en-US" sz="2200" dirty="0"/>
              <a:t>: Forge strategic partnerships with educational institutions, accelerators, and industry leaders to provide more opportunities and resources for our users</a:t>
            </a:r>
            <a:r>
              <a:rPr lang="en-US" sz="2200" b="1" dirty="0"/>
              <a:t>.</a:t>
            </a:r>
            <a:endParaRPr lang="en-US" sz="2200" dirty="0"/>
          </a:p>
        </p:txBody>
      </p:sp>
    </p:spTree>
    <p:extLst>
      <p:ext uri="{BB962C8B-B14F-4D97-AF65-F5344CB8AC3E}">
        <p14:creationId xmlns:p14="http://schemas.microsoft.com/office/powerpoint/2010/main" val="2911467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243" b="-9243"/>
            </a:stretch>
          </a:blipFill>
          <a:ln>
            <a:noFill/>
          </a:ln>
        </p:spPr>
      </p:sp>
      <p:grpSp>
        <p:nvGrpSpPr>
          <p:cNvPr id="273" name="Google Shape;273;p8"/>
          <p:cNvGrpSpPr/>
          <p:nvPr/>
        </p:nvGrpSpPr>
        <p:grpSpPr>
          <a:xfrm>
            <a:off x="0" y="-217001"/>
            <a:ext cx="18288059" cy="10504032"/>
            <a:chOff x="0" y="-57150"/>
            <a:chExt cx="5563246" cy="2908093"/>
          </a:xfrm>
        </p:grpSpPr>
        <p:sp>
          <p:nvSpPr>
            <p:cNvPr id="274" name="Google Shape;274;p8"/>
            <p:cNvSpPr/>
            <p:nvPr/>
          </p:nvSpPr>
          <p:spPr>
            <a:xfrm>
              <a:off x="0" y="0"/>
              <a:ext cx="5563246" cy="2850943"/>
            </a:xfrm>
            <a:custGeom>
              <a:avLst/>
              <a:gdLst/>
              <a:ahLst/>
              <a:cxnLst/>
              <a:rect l="l" t="t" r="r" b="b"/>
              <a:pathLst>
                <a:path w="5563246" h="2850943" extrusionOk="0">
                  <a:moveTo>
                    <a:pt x="0" y="0"/>
                  </a:moveTo>
                  <a:lnTo>
                    <a:pt x="5563246" y="0"/>
                  </a:lnTo>
                  <a:lnTo>
                    <a:pt x="5563246" y="2850943"/>
                  </a:lnTo>
                  <a:lnTo>
                    <a:pt x="0" y="2850943"/>
                  </a:lnTo>
                  <a:close/>
                </a:path>
              </a:pathLst>
            </a:custGeom>
            <a:solidFill>
              <a:srgbClr val="240155">
                <a:alpha val="83921"/>
              </a:srgbClr>
            </a:solidFill>
            <a:ln>
              <a:noFill/>
            </a:ln>
          </p:spPr>
        </p:sp>
        <p:sp>
          <p:nvSpPr>
            <p:cNvPr id="275" name="Google Shape;275;p8"/>
            <p:cNvSpPr txBox="1"/>
            <p:nvPr/>
          </p:nvSpPr>
          <p:spPr>
            <a:xfrm>
              <a:off x="0" y="-57150"/>
              <a:ext cx="5563200" cy="2231400"/>
            </a:xfrm>
            <a:prstGeom prst="rect">
              <a:avLst/>
            </a:prstGeom>
            <a:noFill/>
            <a:ln>
              <a:noFill/>
            </a:ln>
          </p:spPr>
          <p:txBody>
            <a:bodyPr spcFirstLastPara="1" wrap="square" lIns="50800" tIns="50800" rIns="50800" bIns="50800" anchor="ctr" anchorCtr="0">
              <a:noAutofit/>
            </a:bodyPr>
            <a:lstStyle/>
            <a:p>
              <a:pPr marL="0" marR="0" lvl="0" indent="0" algn="ctr" rtl="0">
                <a:lnSpc>
                  <a:spcPct val="1782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6" name="Google Shape;276;p8"/>
          <p:cNvSpPr/>
          <p:nvPr/>
        </p:nvSpPr>
        <p:spPr>
          <a:xfrm>
            <a:off x="5818030" y="1988374"/>
            <a:ext cx="6283674" cy="4499263"/>
          </a:xfrm>
          <a:custGeom>
            <a:avLst/>
            <a:gdLst/>
            <a:ahLst/>
            <a:cxnLst/>
            <a:rect l="l" t="t" r="r" b="b"/>
            <a:pathLst>
              <a:path w="6283674" h="4499263" extrusionOk="0">
                <a:moveTo>
                  <a:pt x="0" y="0"/>
                </a:moveTo>
                <a:lnTo>
                  <a:pt x="6283673" y="0"/>
                </a:lnTo>
                <a:lnTo>
                  <a:pt x="6283673" y="4499263"/>
                </a:lnTo>
                <a:lnTo>
                  <a:pt x="0" y="4499263"/>
                </a:lnTo>
                <a:lnTo>
                  <a:pt x="0" y="0"/>
                </a:lnTo>
                <a:close/>
              </a:path>
            </a:pathLst>
          </a:custGeom>
          <a:blipFill rotWithShape="1">
            <a:blip r:embed="rId4">
              <a:alphaModFix/>
            </a:blip>
            <a:stretch>
              <a:fillRect/>
            </a:stretch>
          </a:blipFill>
          <a:ln>
            <a:noFill/>
          </a:ln>
        </p:spPr>
      </p:sp>
      <p:sp>
        <p:nvSpPr>
          <p:cNvPr id="277" name="Google Shape;277;p8"/>
          <p:cNvSpPr/>
          <p:nvPr/>
        </p:nvSpPr>
        <p:spPr>
          <a:xfrm>
            <a:off x="15496062" y="9418793"/>
            <a:ext cx="2557369" cy="523604"/>
          </a:xfrm>
          <a:custGeom>
            <a:avLst/>
            <a:gdLst/>
            <a:ahLst/>
            <a:cxnLst/>
            <a:rect l="l" t="t" r="r" b="b"/>
            <a:pathLst>
              <a:path w="2557369" h="523604" extrusionOk="0">
                <a:moveTo>
                  <a:pt x="0" y="0"/>
                </a:moveTo>
                <a:lnTo>
                  <a:pt x="2557369" y="0"/>
                </a:lnTo>
                <a:lnTo>
                  <a:pt x="2557369" y="523604"/>
                </a:lnTo>
                <a:lnTo>
                  <a:pt x="0" y="523604"/>
                </a:lnTo>
                <a:lnTo>
                  <a:pt x="0" y="0"/>
                </a:lnTo>
                <a:close/>
              </a:path>
            </a:pathLst>
          </a:custGeom>
          <a:blipFill rotWithShape="1">
            <a:blip r:embed="rId5">
              <a:alphaModFix/>
            </a:blip>
            <a:stretch>
              <a:fillRect/>
            </a:stretch>
          </a:blipFill>
          <a:ln>
            <a:noFill/>
          </a:ln>
        </p:spPr>
      </p:sp>
      <p:sp>
        <p:nvSpPr>
          <p:cNvPr id="278" name="Google Shape;278;p8"/>
          <p:cNvSpPr txBox="1"/>
          <p:nvPr/>
        </p:nvSpPr>
        <p:spPr>
          <a:xfrm>
            <a:off x="555726" y="9391949"/>
            <a:ext cx="4664700" cy="550500"/>
          </a:xfrm>
          <a:prstGeom prst="rect">
            <a:avLst/>
          </a:prstGeom>
          <a:noFill/>
          <a:ln>
            <a:noFill/>
          </a:ln>
        </p:spPr>
        <p:txBody>
          <a:bodyPr spcFirstLastPara="1" wrap="square" lIns="0" tIns="0" rIns="0" bIns="0" anchor="t" anchorCtr="0">
            <a:spAutoFit/>
          </a:bodyPr>
          <a:lstStyle/>
          <a:p>
            <a:pPr marL="0" marR="0" lvl="0" indent="0" algn="l" rtl="0">
              <a:lnSpc>
                <a:spcPct val="119017"/>
              </a:lnSpc>
              <a:spcBef>
                <a:spcPts val="0"/>
              </a:spcBef>
              <a:spcAft>
                <a:spcPts val="0"/>
              </a:spcAft>
              <a:buNone/>
            </a:pPr>
            <a:r>
              <a:rPr lang="en-US" sz="1914" b="0" i="0" u="none" strike="noStrike" cap="none">
                <a:solidFill>
                  <a:srgbClr val="FFFFFF"/>
                </a:solidFill>
                <a:latin typeface="Lato"/>
                <a:ea typeface="Lato"/>
                <a:cs typeface="Lato"/>
                <a:sym typeface="Lato"/>
              </a:rPr>
              <a:t>Organized by</a:t>
            </a:r>
            <a:endParaRPr/>
          </a:p>
          <a:p>
            <a:pPr marL="0" marR="0" lvl="0" indent="0" algn="l" rtl="0">
              <a:lnSpc>
                <a:spcPct val="119021"/>
              </a:lnSpc>
              <a:spcBef>
                <a:spcPts val="0"/>
              </a:spcBef>
              <a:spcAft>
                <a:spcPts val="0"/>
              </a:spcAft>
              <a:buNone/>
            </a:pPr>
            <a:r>
              <a:rPr lang="en-US" sz="1819" b="0" i="0" u="none" strike="noStrike" cap="none">
                <a:solidFill>
                  <a:srgbClr val="FFFFFF"/>
                </a:solidFill>
                <a:latin typeface="Lato"/>
                <a:ea typeface="Lato"/>
                <a:cs typeface="Lato"/>
                <a:sym typeface="Lato"/>
              </a:rPr>
              <a:t>AIESEC in University of Moratuwa</a:t>
            </a:r>
            <a:endParaRPr/>
          </a:p>
        </p:txBody>
      </p:sp>
      <p:grpSp>
        <p:nvGrpSpPr>
          <p:cNvPr id="279" name="Google Shape;279;p8"/>
          <p:cNvGrpSpPr/>
          <p:nvPr/>
        </p:nvGrpSpPr>
        <p:grpSpPr>
          <a:xfrm>
            <a:off x="0" y="6487625"/>
            <a:ext cx="18287890" cy="1876040"/>
            <a:chOff x="0" y="0"/>
            <a:chExt cx="26458174" cy="2501386"/>
          </a:xfrm>
        </p:grpSpPr>
        <p:grpSp>
          <p:nvGrpSpPr>
            <p:cNvPr id="280" name="Google Shape;280;p8"/>
            <p:cNvGrpSpPr/>
            <p:nvPr/>
          </p:nvGrpSpPr>
          <p:grpSpPr>
            <a:xfrm>
              <a:off x="0" y="0"/>
              <a:ext cx="26458174" cy="2501386"/>
              <a:chOff x="0" y="0"/>
              <a:chExt cx="5704057" cy="539268"/>
            </a:xfrm>
          </p:grpSpPr>
          <p:sp>
            <p:nvSpPr>
              <p:cNvPr id="281" name="Google Shape;281;p8"/>
              <p:cNvSpPr/>
              <p:nvPr/>
            </p:nvSpPr>
            <p:spPr>
              <a:xfrm>
                <a:off x="0" y="0"/>
                <a:ext cx="5704057" cy="539268"/>
              </a:xfrm>
              <a:custGeom>
                <a:avLst/>
                <a:gdLst/>
                <a:ahLst/>
                <a:cxnLst/>
                <a:rect l="l" t="t" r="r" b="b"/>
                <a:pathLst>
                  <a:path w="5704057" h="539268" extrusionOk="0">
                    <a:moveTo>
                      <a:pt x="0" y="0"/>
                    </a:moveTo>
                    <a:lnTo>
                      <a:pt x="5704057" y="0"/>
                    </a:lnTo>
                    <a:lnTo>
                      <a:pt x="5704057" y="539268"/>
                    </a:lnTo>
                    <a:lnTo>
                      <a:pt x="0" y="539268"/>
                    </a:lnTo>
                    <a:close/>
                  </a:path>
                </a:pathLst>
              </a:custGeom>
              <a:gradFill>
                <a:gsLst>
                  <a:gs pos="0">
                    <a:srgbClr val="8C52FF">
                      <a:alpha val="54901"/>
                    </a:srgbClr>
                  </a:gs>
                  <a:gs pos="100000">
                    <a:srgbClr val="5CE1E6">
                      <a:alpha val="54901"/>
                    </a:srgbClr>
                  </a:gs>
                </a:gsLst>
                <a:lin ang="0" scaled="0"/>
              </a:gradFill>
              <a:ln>
                <a:noFill/>
              </a:ln>
            </p:spPr>
          </p:sp>
          <p:sp>
            <p:nvSpPr>
              <p:cNvPr id="282" name="Google Shape;282;p8"/>
              <p:cNvSpPr txBox="1"/>
              <p:nvPr/>
            </p:nvSpPr>
            <p:spPr>
              <a:xfrm>
                <a:off x="0" y="0"/>
                <a:ext cx="5704057" cy="539268"/>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3" name="Google Shape;283;p8"/>
            <p:cNvSpPr txBox="1"/>
            <p:nvPr/>
          </p:nvSpPr>
          <p:spPr>
            <a:xfrm>
              <a:off x="7474776" y="307011"/>
              <a:ext cx="12197400" cy="1607700"/>
            </a:xfrm>
            <a:prstGeom prst="rect">
              <a:avLst/>
            </a:prstGeom>
            <a:noFill/>
            <a:ln>
              <a:noFill/>
            </a:ln>
          </p:spPr>
          <p:txBody>
            <a:bodyPr spcFirstLastPara="1" wrap="square" lIns="0" tIns="0" rIns="0" bIns="0" anchor="t" anchorCtr="0">
              <a:spAutoFit/>
            </a:bodyPr>
            <a:lstStyle/>
            <a:p>
              <a:pPr marL="0" marR="0" lvl="0" indent="0" algn="ctr" rtl="0">
                <a:lnSpc>
                  <a:spcPct val="140022"/>
                </a:lnSpc>
                <a:spcBef>
                  <a:spcPts val="0"/>
                </a:spcBef>
                <a:spcAft>
                  <a:spcPts val="0"/>
                </a:spcAft>
                <a:buNone/>
              </a:pPr>
              <a:r>
                <a:rPr lang="en-US" sz="7833" b="0" i="0" u="none" strike="noStrike" cap="none">
                  <a:solidFill>
                    <a:srgbClr val="F4E2FD"/>
                  </a:solidFill>
                  <a:latin typeface="Arial"/>
                  <a:ea typeface="Arial"/>
                  <a:cs typeface="Arial"/>
                  <a:sym typeface="Arial"/>
                </a:rPr>
                <a:t>THANK YOU</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p:nvPr/>
        </p:nvSpPr>
        <p:spPr>
          <a:xfrm>
            <a:off x="9139238" y="4523168"/>
            <a:ext cx="9525" cy="1566490"/>
          </a:xfrm>
          <a:prstGeom prst="rect">
            <a:avLst/>
          </a:prstGeom>
          <a:noFill/>
          <a:ln>
            <a:noFill/>
          </a:ln>
        </p:spPr>
        <p:txBody>
          <a:bodyPr spcFirstLastPara="1" wrap="square" lIns="0" tIns="0" rIns="0" bIns="0" anchor="t" anchorCtr="0">
            <a:spAutoFit/>
          </a:bodyPr>
          <a:lstStyle/>
          <a:p>
            <a:pPr marL="0" marR="0" lvl="0" indent="0" algn="ctr" rtl="0">
              <a:lnSpc>
                <a:spcPct val="71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102" name="Google Shape;102;p2"/>
          <p:cNvGrpSpPr/>
          <p:nvPr/>
        </p:nvGrpSpPr>
        <p:grpSpPr>
          <a:xfrm>
            <a:off x="4762" y="-761863"/>
            <a:ext cx="18705791" cy="2553550"/>
            <a:chOff x="0" y="0"/>
            <a:chExt cx="24941055" cy="3404734"/>
          </a:xfrm>
        </p:grpSpPr>
        <p:grpSp>
          <p:nvGrpSpPr>
            <p:cNvPr id="103" name="Google Shape;103;p2"/>
            <p:cNvGrpSpPr/>
            <p:nvPr/>
          </p:nvGrpSpPr>
          <p:grpSpPr>
            <a:xfrm>
              <a:off x="0" y="1015817"/>
              <a:ext cx="24384000" cy="2388917"/>
              <a:chOff x="0" y="0"/>
              <a:chExt cx="4816593" cy="471885"/>
            </a:xfrm>
          </p:grpSpPr>
          <p:sp>
            <p:nvSpPr>
              <p:cNvPr id="104" name="Google Shape;104;p2"/>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B556EF"/>
                  </a:gs>
                  <a:gs pos="100000">
                    <a:srgbClr val="181D94"/>
                  </a:gs>
                </a:gsLst>
                <a:lin ang="0" scaled="0"/>
              </a:gradFill>
              <a:ln>
                <a:noFill/>
              </a:ln>
            </p:spPr>
          </p:sp>
          <p:sp>
            <p:nvSpPr>
              <p:cNvPr id="105" name="Google Shape;105;p2"/>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6" name="Google Shape;106;p2"/>
            <p:cNvSpPr/>
            <p:nvPr/>
          </p:nvSpPr>
          <p:spPr>
            <a:xfrm>
              <a:off x="14091045" y="0"/>
              <a:ext cx="10850010" cy="3011824"/>
            </a:xfrm>
            <a:custGeom>
              <a:avLst/>
              <a:gdLst/>
              <a:ahLst/>
              <a:cxnLst/>
              <a:rect l="l" t="t" r="r" b="b"/>
              <a:pathLst>
                <a:path w="10850010" h="3011824" extrusionOk="0">
                  <a:moveTo>
                    <a:pt x="0" y="0"/>
                  </a:moveTo>
                  <a:lnTo>
                    <a:pt x="10850010" y="0"/>
                  </a:lnTo>
                  <a:lnTo>
                    <a:pt x="10850010" y="3011824"/>
                  </a:lnTo>
                  <a:lnTo>
                    <a:pt x="0" y="3011824"/>
                  </a:lnTo>
                  <a:lnTo>
                    <a:pt x="0" y="0"/>
                  </a:lnTo>
                  <a:close/>
                </a:path>
              </a:pathLst>
            </a:custGeom>
            <a:blipFill rotWithShape="1">
              <a:blip r:embed="rId3">
                <a:alphaModFix/>
              </a:blip>
              <a:stretch>
                <a:fillRect b="-65527"/>
              </a:stretch>
            </a:blipFill>
            <a:ln>
              <a:noFill/>
            </a:ln>
          </p:spPr>
        </p:sp>
        <p:sp>
          <p:nvSpPr>
            <p:cNvPr id="107" name="Google Shape;107;p2"/>
            <p:cNvSpPr txBox="1"/>
            <p:nvPr/>
          </p:nvSpPr>
          <p:spPr>
            <a:xfrm>
              <a:off x="719561" y="1725925"/>
              <a:ext cx="11025274" cy="92456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0" i="0" u="none" strike="noStrike" cap="none">
                  <a:solidFill>
                    <a:srgbClr val="FFFFFF"/>
                  </a:solidFill>
                  <a:latin typeface="Arial"/>
                  <a:ea typeface="Arial"/>
                  <a:cs typeface="Arial"/>
                  <a:sym typeface="Arial"/>
                </a:rPr>
                <a:t>IDEALIZE 2024 - Team Proposal</a:t>
              </a:r>
              <a:endParaRPr/>
            </a:p>
          </p:txBody>
        </p:sp>
      </p:grpSp>
      <p:sp>
        <p:nvSpPr>
          <p:cNvPr id="109" name="Google Shape;109;p2"/>
          <p:cNvSpPr txBox="1"/>
          <p:nvPr/>
        </p:nvSpPr>
        <p:spPr>
          <a:xfrm>
            <a:off x="16841548" y="9028100"/>
            <a:ext cx="1303200" cy="1139400"/>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US" sz="7401" b="0" i="0" u="none" strike="noStrike" cap="none">
                <a:solidFill>
                  <a:srgbClr val="45259B"/>
                </a:solidFill>
                <a:latin typeface="Arial"/>
                <a:ea typeface="Arial"/>
                <a:cs typeface="Arial"/>
                <a:sym typeface="Arial"/>
              </a:rPr>
              <a:t>01</a:t>
            </a:r>
            <a:endParaRPr/>
          </a:p>
        </p:txBody>
      </p:sp>
      <p:graphicFrame>
        <p:nvGraphicFramePr>
          <p:cNvPr id="110" name="Google Shape;110;p2"/>
          <p:cNvGraphicFramePr/>
          <p:nvPr>
            <p:extLst>
              <p:ext uri="{D42A27DB-BD31-4B8C-83A1-F6EECF244321}">
                <p14:modId xmlns:p14="http://schemas.microsoft.com/office/powerpoint/2010/main" val="3959255541"/>
              </p:ext>
            </p:extLst>
          </p:nvPr>
        </p:nvGraphicFramePr>
        <p:xfrm>
          <a:off x="1700080" y="2210723"/>
          <a:ext cx="14878300" cy="6791653"/>
        </p:xfrm>
        <a:graphic>
          <a:graphicData uri="http://schemas.openxmlformats.org/drawingml/2006/table">
            <a:tbl>
              <a:tblPr>
                <a:noFill/>
                <a:tableStyleId>{11D728E6-881F-4E37-A32F-58B33A37D377}</a:tableStyleId>
              </a:tblPr>
              <a:tblGrid>
                <a:gridCol w="5758350">
                  <a:extLst>
                    <a:ext uri="{9D8B030D-6E8A-4147-A177-3AD203B41FA5}">
                      <a16:colId xmlns:a16="http://schemas.microsoft.com/office/drawing/2014/main" val="20000"/>
                    </a:ext>
                  </a:extLst>
                </a:gridCol>
                <a:gridCol w="9119950">
                  <a:extLst>
                    <a:ext uri="{9D8B030D-6E8A-4147-A177-3AD203B41FA5}">
                      <a16:colId xmlns:a16="http://schemas.microsoft.com/office/drawing/2014/main" val="20001"/>
                    </a:ext>
                  </a:extLst>
                </a:gridCol>
              </a:tblGrid>
              <a:tr h="1272050">
                <a:tc>
                  <a:txBody>
                    <a:bodyPr/>
                    <a:lstStyle/>
                    <a:p>
                      <a:pPr marL="0" marR="0" lvl="0" indent="0" algn="l" rtl="0">
                        <a:lnSpc>
                          <a:spcPct val="140011"/>
                        </a:lnSpc>
                        <a:spcBef>
                          <a:spcPts val="0"/>
                        </a:spcBef>
                        <a:spcAft>
                          <a:spcPts val="0"/>
                        </a:spcAft>
                        <a:buNone/>
                      </a:pPr>
                      <a:r>
                        <a:rPr lang="en-US" sz="3399" b="1" u="none" strike="noStrike" cap="none" dirty="0">
                          <a:solidFill>
                            <a:srgbClr val="20094D"/>
                          </a:solidFill>
                          <a:latin typeface="Lato"/>
                          <a:ea typeface="Lato"/>
                          <a:cs typeface="Lato"/>
                          <a:sym typeface="Lato"/>
                        </a:rPr>
                        <a:t>Team  Name</a:t>
                      </a:r>
                      <a:endParaRPr sz="1100" u="none" strike="noStrike" cap="none" dirty="0"/>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BCBEFA"/>
                    </a:solidFill>
                  </a:tcPr>
                </a:tc>
                <a:tc>
                  <a:txBody>
                    <a:bodyPr/>
                    <a:lstStyle/>
                    <a:p>
                      <a:pPr marL="0" marR="0" lvl="0" indent="0" algn="ctr" rtl="0">
                        <a:lnSpc>
                          <a:spcPct val="150000"/>
                        </a:lnSpc>
                        <a:spcBef>
                          <a:spcPts val="0"/>
                        </a:spcBef>
                        <a:spcAft>
                          <a:spcPts val="0"/>
                        </a:spcAft>
                        <a:buNone/>
                      </a:pPr>
                      <a:r>
                        <a:rPr lang="en-US" sz="3200" u="none" strike="noStrike" cap="none" dirty="0"/>
                        <a:t>ELITES</a:t>
                      </a:r>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BCBEFA"/>
                    </a:solidFill>
                  </a:tcPr>
                </a:tc>
                <a:extLst>
                  <a:ext uri="{0D108BD9-81ED-4DB2-BD59-A6C34878D82A}">
                    <a16:rowId xmlns:a16="http://schemas.microsoft.com/office/drawing/2014/main" val="10000"/>
                  </a:ext>
                </a:extLst>
              </a:tr>
              <a:tr h="1283925">
                <a:tc>
                  <a:txBody>
                    <a:bodyPr/>
                    <a:lstStyle/>
                    <a:p>
                      <a:pPr marL="0" marR="0" lvl="0" indent="0" algn="l" rtl="0">
                        <a:lnSpc>
                          <a:spcPct val="140011"/>
                        </a:lnSpc>
                        <a:spcBef>
                          <a:spcPts val="0"/>
                        </a:spcBef>
                        <a:spcAft>
                          <a:spcPts val="0"/>
                        </a:spcAft>
                        <a:buNone/>
                      </a:pPr>
                      <a:r>
                        <a:rPr lang="en-US" sz="3399" b="1" u="none" strike="noStrike" cap="none">
                          <a:solidFill>
                            <a:srgbClr val="20094D"/>
                          </a:solidFill>
                          <a:latin typeface="Lato"/>
                          <a:ea typeface="Lato"/>
                          <a:cs typeface="Lato"/>
                          <a:sym typeface="Lato"/>
                        </a:rPr>
                        <a:t>Category (web/app)</a:t>
                      </a: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BCBEFA"/>
                    </a:solidFill>
                  </a:tcPr>
                </a:tc>
                <a:tc>
                  <a:txBody>
                    <a:bodyPr/>
                    <a:lstStyle/>
                    <a:p>
                      <a:pPr marL="0" marR="0" lvl="0" indent="0" algn="ctr" rtl="0">
                        <a:lnSpc>
                          <a:spcPct val="150000"/>
                        </a:lnSpc>
                        <a:spcBef>
                          <a:spcPts val="0"/>
                        </a:spcBef>
                        <a:spcAft>
                          <a:spcPts val="0"/>
                        </a:spcAft>
                        <a:buNone/>
                      </a:pPr>
                      <a:r>
                        <a:rPr lang="en-US" sz="3000" u="none" strike="noStrike" cap="none" dirty="0"/>
                        <a:t>Web Application</a:t>
                      </a:r>
                      <a:endParaRPr sz="3000" u="none" strike="noStrike" cap="none" dirty="0"/>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BCBEFA"/>
                    </a:solidFill>
                  </a:tcPr>
                </a:tc>
                <a:extLst>
                  <a:ext uri="{0D108BD9-81ED-4DB2-BD59-A6C34878D82A}">
                    <a16:rowId xmlns:a16="http://schemas.microsoft.com/office/drawing/2014/main" val="10001"/>
                  </a:ext>
                </a:extLst>
              </a:tr>
              <a:tr h="1283925">
                <a:tc>
                  <a:txBody>
                    <a:bodyPr/>
                    <a:lstStyle/>
                    <a:p>
                      <a:pPr marL="0" marR="0" lvl="0" indent="0" algn="l" rtl="0">
                        <a:lnSpc>
                          <a:spcPct val="140011"/>
                        </a:lnSpc>
                        <a:spcBef>
                          <a:spcPts val="0"/>
                        </a:spcBef>
                        <a:spcAft>
                          <a:spcPts val="0"/>
                        </a:spcAft>
                        <a:buNone/>
                      </a:pPr>
                      <a:r>
                        <a:rPr lang="en-US" sz="3399" b="1" u="none" strike="noStrike" cap="none">
                          <a:solidFill>
                            <a:srgbClr val="20094D"/>
                          </a:solidFill>
                          <a:latin typeface="Lato"/>
                          <a:ea typeface="Lato"/>
                          <a:cs typeface="Lato"/>
                          <a:sym typeface="Lato"/>
                        </a:rPr>
                        <a:t>School / open</a:t>
                      </a: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BCBEFA"/>
                    </a:solidFill>
                  </a:tcPr>
                </a:tc>
                <a:tc>
                  <a:txBody>
                    <a:bodyPr/>
                    <a:lstStyle/>
                    <a:p>
                      <a:pPr marL="0" marR="0" lvl="0" indent="0" algn="ctr" rtl="0">
                        <a:lnSpc>
                          <a:spcPct val="150000"/>
                        </a:lnSpc>
                        <a:spcBef>
                          <a:spcPts val="0"/>
                        </a:spcBef>
                        <a:spcAft>
                          <a:spcPts val="0"/>
                        </a:spcAft>
                        <a:buNone/>
                      </a:pPr>
                      <a:r>
                        <a:rPr lang="en-US" sz="3000" u="none" strike="noStrike" cap="none" dirty="0"/>
                        <a:t>Open Category</a:t>
                      </a:r>
                      <a:endParaRPr sz="3000" u="none" strike="noStrike" cap="none" dirty="0"/>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BCBEFA"/>
                    </a:solidFill>
                  </a:tcPr>
                </a:tc>
                <a:extLst>
                  <a:ext uri="{0D108BD9-81ED-4DB2-BD59-A6C34878D82A}">
                    <a16:rowId xmlns:a16="http://schemas.microsoft.com/office/drawing/2014/main" val="10002"/>
                  </a:ext>
                </a:extLst>
              </a:tr>
              <a:tr h="1283925">
                <a:tc>
                  <a:txBody>
                    <a:bodyPr/>
                    <a:lstStyle/>
                    <a:p>
                      <a:pPr marL="0" marR="0" lvl="0" indent="0" algn="l" rtl="0">
                        <a:lnSpc>
                          <a:spcPct val="140011"/>
                        </a:lnSpc>
                        <a:spcBef>
                          <a:spcPts val="0"/>
                        </a:spcBef>
                        <a:spcAft>
                          <a:spcPts val="0"/>
                        </a:spcAft>
                        <a:buNone/>
                      </a:pPr>
                      <a:r>
                        <a:rPr lang="en-US" sz="3399" b="1" u="none" strike="noStrike" cap="none">
                          <a:solidFill>
                            <a:srgbClr val="20094D"/>
                          </a:solidFill>
                          <a:latin typeface="Lato"/>
                          <a:ea typeface="Lato"/>
                          <a:cs typeface="Lato"/>
                          <a:sym typeface="Lato"/>
                        </a:rPr>
                        <a:t>Name of the web / app</a:t>
                      </a: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BCBEFA"/>
                    </a:solidFill>
                  </a:tcPr>
                </a:tc>
                <a:tc>
                  <a:txBody>
                    <a:bodyPr/>
                    <a:lstStyle/>
                    <a:p>
                      <a:pPr marL="0" marR="0" lvl="0" indent="0" algn="ctr" rtl="0">
                        <a:lnSpc>
                          <a:spcPct val="150000"/>
                        </a:lnSpc>
                        <a:spcBef>
                          <a:spcPts val="0"/>
                        </a:spcBef>
                        <a:spcAft>
                          <a:spcPts val="0"/>
                        </a:spcAft>
                        <a:buNone/>
                      </a:pPr>
                      <a:r>
                        <a:rPr lang="en-US" sz="3000" u="none" strike="noStrike" cap="none" dirty="0" err="1"/>
                        <a:t>InternVille</a:t>
                      </a:r>
                      <a:endParaRPr sz="3000" u="none" strike="noStrike" cap="none" dirty="0"/>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BCBEFA"/>
                    </a:solidFill>
                  </a:tcPr>
                </a:tc>
                <a:extLst>
                  <a:ext uri="{0D108BD9-81ED-4DB2-BD59-A6C34878D82A}">
                    <a16:rowId xmlns:a16="http://schemas.microsoft.com/office/drawing/2014/main" val="10003"/>
                  </a:ext>
                </a:extLst>
              </a:tr>
              <a:tr h="1283925">
                <a:tc>
                  <a:txBody>
                    <a:bodyPr/>
                    <a:lstStyle/>
                    <a:p>
                      <a:pPr marL="0" marR="0" lvl="0" indent="0" algn="l" rtl="0">
                        <a:lnSpc>
                          <a:spcPct val="140011"/>
                        </a:lnSpc>
                        <a:spcBef>
                          <a:spcPts val="0"/>
                        </a:spcBef>
                        <a:spcAft>
                          <a:spcPts val="0"/>
                        </a:spcAft>
                        <a:buNone/>
                      </a:pPr>
                      <a:r>
                        <a:rPr lang="en-US" sz="3399" b="1" u="none" strike="noStrike" cap="none">
                          <a:solidFill>
                            <a:srgbClr val="20094D"/>
                          </a:solidFill>
                          <a:latin typeface="Lato"/>
                          <a:ea typeface="Lato"/>
                          <a:cs typeface="Lato"/>
                          <a:sym typeface="Lato"/>
                        </a:rPr>
                        <a:t>Field of the web / app</a:t>
                      </a: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BCBEFA"/>
                    </a:solidFill>
                  </a:tcPr>
                </a:tc>
                <a:tc>
                  <a:txBody>
                    <a:bodyPr/>
                    <a:lstStyle/>
                    <a:p>
                      <a:pPr marL="0" marR="0" lvl="0" indent="0" algn="ctr" rtl="0">
                        <a:lnSpc>
                          <a:spcPct val="150000"/>
                        </a:lnSpc>
                        <a:spcBef>
                          <a:spcPts val="0"/>
                        </a:spcBef>
                        <a:spcAft>
                          <a:spcPts val="0"/>
                        </a:spcAft>
                        <a:buNone/>
                      </a:pPr>
                      <a:r>
                        <a:rPr lang="en-US" sz="3000" u="none" strike="noStrike" cap="none" dirty="0"/>
                        <a:t>Networking and Collaboration for Undergraduate Interns</a:t>
                      </a:r>
                      <a:endParaRPr sz="3000" u="none" strike="noStrike" cap="none" dirty="0"/>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BCBEFA"/>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3"/>
          <p:cNvGrpSpPr/>
          <p:nvPr/>
        </p:nvGrpSpPr>
        <p:grpSpPr>
          <a:xfrm>
            <a:off x="0" y="0"/>
            <a:ext cx="18288000" cy="1791688"/>
            <a:chOff x="0" y="0"/>
            <a:chExt cx="4816593" cy="471885"/>
          </a:xfrm>
        </p:grpSpPr>
        <p:sp>
          <p:nvSpPr>
            <p:cNvPr id="116" name="Google Shape;116;p3"/>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B556EF"/>
                </a:gs>
                <a:gs pos="100000">
                  <a:srgbClr val="181D94"/>
                </a:gs>
              </a:gsLst>
              <a:lin ang="0" scaled="0"/>
            </a:gradFill>
            <a:ln>
              <a:noFill/>
            </a:ln>
          </p:spPr>
        </p:sp>
        <p:sp>
          <p:nvSpPr>
            <p:cNvPr id="117" name="Google Shape;117;p3"/>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8" name="Google Shape;118;p3"/>
          <p:cNvSpPr/>
          <p:nvPr/>
        </p:nvSpPr>
        <p:spPr>
          <a:xfrm>
            <a:off x="10568283" y="-554445"/>
            <a:ext cx="8137508" cy="2258868"/>
          </a:xfrm>
          <a:custGeom>
            <a:avLst/>
            <a:gdLst/>
            <a:ahLst/>
            <a:cxnLst/>
            <a:rect l="l" t="t" r="r" b="b"/>
            <a:pathLst>
              <a:path w="8137508" h="2258868" extrusionOk="0">
                <a:moveTo>
                  <a:pt x="0" y="0"/>
                </a:moveTo>
                <a:lnTo>
                  <a:pt x="8137508" y="0"/>
                </a:lnTo>
                <a:lnTo>
                  <a:pt x="8137508" y="2258868"/>
                </a:lnTo>
                <a:lnTo>
                  <a:pt x="0" y="2258868"/>
                </a:lnTo>
                <a:lnTo>
                  <a:pt x="0" y="0"/>
                </a:lnTo>
                <a:close/>
              </a:path>
            </a:pathLst>
          </a:custGeom>
          <a:blipFill rotWithShape="1">
            <a:blip r:embed="rId3">
              <a:alphaModFix/>
            </a:blip>
            <a:stretch>
              <a:fillRect b="-65527"/>
            </a:stretch>
          </a:blipFill>
          <a:ln>
            <a:noFill/>
          </a:ln>
        </p:spPr>
      </p:sp>
      <p:grpSp>
        <p:nvGrpSpPr>
          <p:cNvPr id="119" name="Google Shape;119;p3"/>
          <p:cNvGrpSpPr/>
          <p:nvPr/>
        </p:nvGrpSpPr>
        <p:grpSpPr>
          <a:xfrm>
            <a:off x="0" y="1704423"/>
            <a:ext cx="18288000" cy="1085266"/>
            <a:chOff x="0" y="0"/>
            <a:chExt cx="4816593" cy="285831"/>
          </a:xfrm>
        </p:grpSpPr>
        <p:sp>
          <p:nvSpPr>
            <p:cNvPr id="120" name="Google Shape;120;p3"/>
            <p:cNvSpPr/>
            <p:nvPr/>
          </p:nvSpPr>
          <p:spPr>
            <a:xfrm>
              <a:off x="0" y="0"/>
              <a:ext cx="4816592" cy="285831"/>
            </a:xfrm>
            <a:custGeom>
              <a:avLst/>
              <a:gdLst/>
              <a:ahLst/>
              <a:cxnLst/>
              <a:rect l="l" t="t" r="r" b="b"/>
              <a:pathLst>
                <a:path w="4816592" h="285831" extrusionOk="0">
                  <a:moveTo>
                    <a:pt x="0" y="0"/>
                  </a:moveTo>
                  <a:lnTo>
                    <a:pt x="4816592" y="0"/>
                  </a:lnTo>
                  <a:lnTo>
                    <a:pt x="4816592" y="285831"/>
                  </a:lnTo>
                  <a:lnTo>
                    <a:pt x="0" y="285831"/>
                  </a:lnTo>
                  <a:close/>
                </a:path>
              </a:pathLst>
            </a:custGeom>
            <a:solidFill>
              <a:srgbClr val="20094D"/>
            </a:solidFill>
            <a:ln>
              <a:noFill/>
            </a:ln>
          </p:spPr>
        </p:sp>
        <p:sp>
          <p:nvSpPr>
            <p:cNvPr id="121" name="Google Shape;121;p3"/>
            <p:cNvSpPr txBox="1"/>
            <p:nvPr/>
          </p:nvSpPr>
          <p:spPr>
            <a:xfrm>
              <a:off x="0" y="0"/>
              <a:ext cx="4816593" cy="285831"/>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 name="Google Shape;122;p3"/>
          <p:cNvSpPr txBox="1"/>
          <p:nvPr/>
        </p:nvSpPr>
        <p:spPr>
          <a:xfrm>
            <a:off x="452430" y="747161"/>
            <a:ext cx="7504593" cy="61535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3621" b="0" i="0" u="none" strike="noStrike" cap="none">
                <a:solidFill>
                  <a:srgbClr val="FFFFFF"/>
                </a:solidFill>
                <a:latin typeface="Arial"/>
                <a:ea typeface="Arial"/>
                <a:cs typeface="Arial"/>
                <a:sym typeface="Arial"/>
              </a:rPr>
              <a:t>IDEALIZE 2024 - Team Proposal</a:t>
            </a:r>
            <a:endParaRPr/>
          </a:p>
        </p:txBody>
      </p:sp>
      <p:grpSp>
        <p:nvGrpSpPr>
          <p:cNvPr id="126" name="Google Shape;126;p3"/>
          <p:cNvGrpSpPr/>
          <p:nvPr/>
        </p:nvGrpSpPr>
        <p:grpSpPr>
          <a:xfrm>
            <a:off x="4762" y="-761863"/>
            <a:ext cx="18705791" cy="2553550"/>
            <a:chOff x="0" y="0"/>
            <a:chExt cx="24941055" cy="3404734"/>
          </a:xfrm>
        </p:grpSpPr>
        <p:grpSp>
          <p:nvGrpSpPr>
            <p:cNvPr id="127" name="Google Shape;127;p3"/>
            <p:cNvGrpSpPr/>
            <p:nvPr/>
          </p:nvGrpSpPr>
          <p:grpSpPr>
            <a:xfrm>
              <a:off x="0" y="1015817"/>
              <a:ext cx="24384000" cy="2388917"/>
              <a:chOff x="0" y="0"/>
              <a:chExt cx="4816593" cy="471885"/>
            </a:xfrm>
          </p:grpSpPr>
          <p:sp>
            <p:nvSpPr>
              <p:cNvPr id="128" name="Google Shape;128;p3"/>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B556EF"/>
                  </a:gs>
                  <a:gs pos="100000">
                    <a:srgbClr val="181D94"/>
                  </a:gs>
                </a:gsLst>
                <a:lin ang="0" scaled="0"/>
              </a:gradFill>
              <a:ln>
                <a:noFill/>
              </a:ln>
            </p:spPr>
          </p:sp>
          <p:sp>
            <p:nvSpPr>
              <p:cNvPr id="129" name="Google Shape;129;p3"/>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0" name="Google Shape;130;p3"/>
            <p:cNvSpPr/>
            <p:nvPr/>
          </p:nvSpPr>
          <p:spPr>
            <a:xfrm>
              <a:off x="14091045" y="0"/>
              <a:ext cx="10850010" cy="3011824"/>
            </a:xfrm>
            <a:custGeom>
              <a:avLst/>
              <a:gdLst/>
              <a:ahLst/>
              <a:cxnLst/>
              <a:rect l="l" t="t" r="r" b="b"/>
              <a:pathLst>
                <a:path w="10850010" h="3011824" extrusionOk="0">
                  <a:moveTo>
                    <a:pt x="0" y="0"/>
                  </a:moveTo>
                  <a:lnTo>
                    <a:pt x="10850010" y="0"/>
                  </a:lnTo>
                  <a:lnTo>
                    <a:pt x="10850010" y="3011824"/>
                  </a:lnTo>
                  <a:lnTo>
                    <a:pt x="0" y="3011824"/>
                  </a:lnTo>
                  <a:lnTo>
                    <a:pt x="0" y="0"/>
                  </a:lnTo>
                  <a:close/>
                </a:path>
              </a:pathLst>
            </a:custGeom>
            <a:blipFill rotWithShape="1">
              <a:blip r:embed="rId3">
                <a:alphaModFix/>
              </a:blip>
              <a:stretch>
                <a:fillRect b="-65527"/>
              </a:stretch>
            </a:blipFill>
            <a:ln>
              <a:noFill/>
            </a:ln>
          </p:spPr>
        </p:sp>
        <p:sp>
          <p:nvSpPr>
            <p:cNvPr id="131" name="Google Shape;131;p3"/>
            <p:cNvSpPr txBox="1"/>
            <p:nvPr/>
          </p:nvSpPr>
          <p:spPr>
            <a:xfrm>
              <a:off x="719561" y="1725925"/>
              <a:ext cx="11025274" cy="92456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0" i="0" u="none" strike="noStrike" cap="none">
                  <a:solidFill>
                    <a:srgbClr val="FFFFFF"/>
                  </a:solidFill>
                  <a:latin typeface="Arial"/>
                  <a:ea typeface="Arial"/>
                  <a:cs typeface="Arial"/>
                  <a:sym typeface="Arial"/>
                </a:rPr>
                <a:t>IDEALIZE 2024 - Team Proposal</a:t>
              </a:r>
              <a:endParaRPr/>
            </a:p>
          </p:txBody>
        </p:sp>
      </p:grpSp>
      <p:grpSp>
        <p:nvGrpSpPr>
          <p:cNvPr id="132" name="Google Shape;132;p3"/>
          <p:cNvGrpSpPr/>
          <p:nvPr/>
        </p:nvGrpSpPr>
        <p:grpSpPr>
          <a:xfrm>
            <a:off x="764854" y="2948408"/>
            <a:ext cx="4471741" cy="749342"/>
            <a:chOff x="0" y="0"/>
            <a:chExt cx="1177742" cy="197358"/>
          </a:xfrm>
        </p:grpSpPr>
        <p:sp>
          <p:nvSpPr>
            <p:cNvPr id="133" name="Google Shape;133;p3"/>
            <p:cNvSpPr/>
            <p:nvPr/>
          </p:nvSpPr>
          <p:spPr>
            <a:xfrm>
              <a:off x="0" y="0"/>
              <a:ext cx="1177742" cy="197358"/>
            </a:xfrm>
            <a:custGeom>
              <a:avLst/>
              <a:gdLst/>
              <a:ahLst/>
              <a:cxnLst/>
              <a:rect l="l" t="t" r="r" b="b"/>
              <a:pathLst>
                <a:path w="1177742" h="197358" extrusionOk="0">
                  <a:moveTo>
                    <a:pt x="19044" y="0"/>
                  </a:moveTo>
                  <a:lnTo>
                    <a:pt x="1158698" y="0"/>
                  </a:lnTo>
                  <a:cubicBezTo>
                    <a:pt x="1169216" y="0"/>
                    <a:pt x="1177742" y="8526"/>
                    <a:pt x="1177742" y="19044"/>
                  </a:cubicBezTo>
                  <a:lnTo>
                    <a:pt x="1177742" y="178313"/>
                  </a:lnTo>
                  <a:cubicBezTo>
                    <a:pt x="1177742" y="188831"/>
                    <a:pt x="1169216" y="197358"/>
                    <a:pt x="1158698" y="197358"/>
                  </a:cubicBezTo>
                  <a:lnTo>
                    <a:pt x="19044" y="197358"/>
                  </a:lnTo>
                  <a:cubicBezTo>
                    <a:pt x="8526" y="197358"/>
                    <a:pt x="0" y="188831"/>
                    <a:pt x="0" y="178313"/>
                  </a:cubicBezTo>
                  <a:lnTo>
                    <a:pt x="0" y="19044"/>
                  </a:lnTo>
                  <a:cubicBezTo>
                    <a:pt x="0" y="8526"/>
                    <a:pt x="8526" y="0"/>
                    <a:pt x="19044" y="0"/>
                  </a:cubicBezTo>
                  <a:close/>
                </a:path>
              </a:pathLst>
            </a:custGeom>
            <a:solidFill>
              <a:srgbClr val="BCB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txBox="1"/>
            <p:nvPr/>
          </p:nvSpPr>
          <p:spPr>
            <a:xfrm>
              <a:off x="0" y="0"/>
              <a:ext cx="1177742" cy="197358"/>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38" name="Google Shape;138;p3"/>
          <p:cNvSpPr txBox="1"/>
          <p:nvPr/>
        </p:nvSpPr>
        <p:spPr>
          <a:xfrm>
            <a:off x="-818930" y="1967945"/>
            <a:ext cx="19925861" cy="1013824"/>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None/>
            </a:pPr>
            <a:r>
              <a:rPr lang="en-US" sz="3400" b="1" i="0" u="none" strike="noStrike" cap="none" dirty="0">
                <a:solidFill>
                  <a:srgbClr val="FFFFFF"/>
                </a:solidFill>
                <a:latin typeface="Lato"/>
                <a:ea typeface="Lato"/>
                <a:cs typeface="Lato"/>
                <a:sym typeface="Lato"/>
              </a:rPr>
              <a:t>Problem Definition, Background &amp; Motivation and Proposed Solution</a:t>
            </a:r>
            <a:endParaRPr dirty="0"/>
          </a:p>
          <a:p>
            <a:pPr marL="0" marR="0" lvl="0" indent="0" algn="ctr" rtl="0">
              <a:lnSpc>
                <a:spcPct val="119000"/>
              </a:lnSpc>
              <a:spcBef>
                <a:spcPts val="0"/>
              </a:spcBef>
              <a:spcAft>
                <a:spcPts val="0"/>
              </a:spcAft>
              <a:buNone/>
            </a:pPr>
            <a:endParaRPr sz="3400" b="1" i="0" u="none" strike="noStrike" cap="none" dirty="0">
              <a:solidFill>
                <a:srgbClr val="FFFFFF"/>
              </a:solidFill>
              <a:latin typeface="Lato"/>
              <a:ea typeface="Lato"/>
              <a:cs typeface="Lato"/>
              <a:sym typeface="Lato"/>
            </a:endParaRPr>
          </a:p>
        </p:txBody>
      </p:sp>
      <p:sp>
        <p:nvSpPr>
          <p:cNvPr id="139" name="Google Shape;139;p3"/>
          <p:cNvSpPr txBox="1"/>
          <p:nvPr/>
        </p:nvSpPr>
        <p:spPr>
          <a:xfrm>
            <a:off x="1108372" y="2839254"/>
            <a:ext cx="16622485" cy="7944354"/>
          </a:xfrm>
          <a:prstGeom prst="rect">
            <a:avLst/>
          </a:prstGeom>
          <a:noFill/>
          <a:ln>
            <a:noFill/>
          </a:ln>
        </p:spPr>
        <p:txBody>
          <a:bodyPr spcFirstLastPara="1" wrap="square" lIns="0" tIns="0" rIns="0" bIns="0" anchor="t" anchorCtr="0">
            <a:spAutoFit/>
          </a:bodyPr>
          <a:lstStyle/>
          <a:p>
            <a:pPr marL="0" marR="0">
              <a:lnSpc>
                <a:spcPct val="200000"/>
              </a:lnSpc>
              <a:spcBef>
                <a:spcPts val="0"/>
              </a:spcBef>
              <a:spcAft>
                <a:spcPts val="0"/>
              </a:spcAft>
            </a:pPr>
            <a:r>
              <a:rPr lang="en-US" sz="2700" b="1" i="0" u="none" strike="noStrike" cap="none" dirty="0">
                <a:solidFill>
                  <a:srgbClr val="000000"/>
                </a:solidFill>
                <a:latin typeface="Lato"/>
                <a:ea typeface="Lato"/>
                <a:cs typeface="Lato"/>
                <a:sym typeface="Lato"/>
              </a:rPr>
              <a:t>Problem Definition                        </a:t>
            </a:r>
            <a:r>
              <a:rPr lang="en-US" sz="2712" b="1" i="0" u="none" strike="noStrike" cap="none" dirty="0">
                <a:solidFill>
                  <a:srgbClr val="000000"/>
                </a:solidFill>
                <a:latin typeface="Lato"/>
                <a:ea typeface="Lato"/>
                <a:cs typeface="Lato"/>
                <a:sym typeface="Lato"/>
              </a:rPr>
              <a:t>: </a:t>
            </a:r>
            <a:r>
              <a:rPr lang="en-US" sz="2700" b="1" i="0" u="none" strike="noStrike" cap="none" dirty="0">
                <a:solidFill>
                  <a:srgbClr val="000000"/>
                </a:solidFill>
                <a:latin typeface="Lato"/>
                <a:ea typeface="Lato"/>
                <a:cs typeface="Lato"/>
                <a:sym typeface="Lato"/>
              </a:rPr>
              <a:t>Current platforms lack a dedicated focus on connecting undergraduate                          interns with similar interests for collaboration on projects and startup initiatives.  </a:t>
            </a:r>
          </a:p>
          <a:p>
            <a:pPr marL="0" marR="0">
              <a:lnSpc>
                <a:spcPct val="150000"/>
              </a:lnSpc>
              <a:spcBef>
                <a:spcPts val="0"/>
              </a:spcBef>
              <a:spcAft>
                <a:spcPts val="0"/>
              </a:spcAft>
            </a:pPr>
            <a:endParaRPr lang="en-US" sz="2700" b="1" i="0" u="none" strike="noStrike" cap="none" dirty="0">
              <a:solidFill>
                <a:srgbClr val="000000"/>
              </a:solidFill>
              <a:latin typeface="Lato"/>
              <a:ea typeface="Lato"/>
              <a:cs typeface="Lato"/>
              <a:sym typeface="Lato"/>
            </a:endParaRPr>
          </a:p>
          <a:p>
            <a:pPr marL="0" marR="0">
              <a:lnSpc>
                <a:spcPct val="150000"/>
              </a:lnSpc>
              <a:spcBef>
                <a:spcPts val="0"/>
              </a:spcBef>
              <a:spcAft>
                <a:spcPts val="0"/>
              </a:spcAft>
            </a:pPr>
            <a:r>
              <a:rPr lang="en-US" sz="2700" i="0" u="none" strike="noStrike" cap="none" dirty="0">
                <a:solidFill>
                  <a:srgbClr val="000000"/>
                </a:solidFill>
                <a:latin typeface="Lato"/>
                <a:ea typeface="Lato"/>
                <a:cs typeface="Lato"/>
                <a:sym typeface="Lato"/>
              </a:rPr>
              <a:t>In Sri Lanka, there is a pressing issue surrounding the availability of intern jobs for undergraduate students. Amidst this challenge, many interns face additional hurdles in finding like-minded peers to collaborate with on projects and startup initiatives. Existing platforms often lack a dedicated focus on facilitating meaningful connections specifically for interns, exacerbating the difficulties they encounter. This fragmentation in the networking landscape not only limits internship opportunities but also hinders interns' ability to explore their entrepreneurial aspirations and develop their skills in a collaborative environment.   </a:t>
            </a:r>
          </a:p>
          <a:p>
            <a:pPr marL="0" marR="0">
              <a:lnSpc>
                <a:spcPct val="150000"/>
              </a:lnSpc>
              <a:spcBef>
                <a:spcPts val="0"/>
              </a:spcBef>
              <a:spcAft>
                <a:spcPts val="0"/>
              </a:spcAft>
            </a:pPr>
            <a:endParaRPr lang="en-US" sz="2700" b="1" dirty="0">
              <a:latin typeface="Lato"/>
              <a:ea typeface="Lato"/>
              <a:cs typeface="Lato"/>
              <a:sym typeface="Lato"/>
            </a:endParaRPr>
          </a:p>
          <a:p>
            <a:pPr marL="0" marR="0">
              <a:lnSpc>
                <a:spcPct val="150000"/>
              </a:lnSpc>
              <a:spcBef>
                <a:spcPts val="0"/>
              </a:spcBef>
              <a:spcAft>
                <a:spcPts val="0"/>
              </a:spcAft>
            </a:pPr>
            <a:r>
              <a:rPr lang="en-US" sz="2800" kern="0" dirty="0">
                <a:effectLst/>
                <a:latin typeface="Lato" panose="020F0502020204030203" pitchFamily="34" charset="0"/>
                <a:ea typeface="Lato" panose="020F0502020204030203" pitchFamily="34" charset="0"/>
                <a:cs typeface="Lato" panose="020F0502020204030203" pitchFamily="34" charset="0"/>
              </a:rPr>
              <a:t>.</a:t>
            </a:r>
            <a:r>
              <a:rPr lang="en-US" sz="2700" b="1"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p>
          <a:p>
            <a:pPr marL="585679" marR="0" lvl="1" indent="-292839" algn="just" rtl="0">
              <a:lnSpc>
                <a:spcPct val="150000"/>
              </a:lnSpc>
              <a:spcBef>
                <a:spcPts val="0"/>
              </a:spcBef>
              <a:spcAft>
                <a:spcPts val="0"/>
              </a:spcAft>
              <a:buClr>
                <a:srgbClr val="000000"/>
              </a:buClr>
              <a:buSzPts val="2712"/>
              <a:buFont typeface="Arial"/>
              <a:buChar char="•"/>
            </a:pPr>
            <a:endParaRPr sz="2800" b="1" dirty="0"/>
          </a:p>
        </p:txBody>
      </p:sp>
      <p:sp>
        <p:nvSpPr>
          <p:cNvPr id="148" name="Google Shape;148;p3"/>
          <p:cNvSpPr txBox="1"/>
          <p:nvPr/>
        </p:nvSpPr>
        <p:spPr>
          <a:xfrm>
            <a:off x="16658825" y="9008150"/>
            <a:ext cx="1629300" cy="2734500"/>
          </a:xfrm>
          <a:prstGeom prst="rect">
            <a:avLst/>
          </a:prstGeom>
          <a:noFill/>
          <a:ln>
            <a:noFill/>
          </a:ln>
        </p:spPr>
        <p:txBody>
          <a:bodyPr spcFirstLastPara="1" wrap="square" lIns="0" tIns="0" rIns="0" bIns="0" anchor="t" anchorCtr="0">
            <a:spAutoFit/>
          </a:bodyPr>
          <a:lstStyle/>
          <a:p>
            <a:pPr marL="0" lvl="0" indent="0" algn="ctr" rtl="0">
              <a:lnSpc>
                <a:spcPct val="140008"/>
              </a:lnSpc>
              <a:spcBef>
                <a:spcPts val="0"/>
              </a:spcBef>
              <a:spcAft>
                <a:spcPts val="0"/>
              </a:spcAft>
              <a:buNone/>
            </a:pPr>
            <a:r>
              <a:rPr lang="en-US" sz="7401">
                <a:solidFill>
                  <a:srgbClr val="45259B"/>
                </a:solidFill>
              </a:rPr>
              <a:t>02</a:t>
            </a:r>
            <a:endParaRPr/>
          </a:p>
          <a:p>
            <a:pPr marL="0" marR="0" lvl="0" indent="0" algn="ctr" rtl="0">
              <a:lnSpc>
                <a:spcPct val="140008"/>
              </a:lnSpc>
              <a:spcBef>
                <a:spcPts val="0"/>
              </a:spcBef>
              <a:spcAft>
                <a:spcPts val="0"/>
              </a:spcAft>
              <a:buNone/>
            </a:pPr>
            <a:endParaRPr sz="7401">
              <a:solidFill>
                <a:srgbClr val="45259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3"/>
          <p:cNvGrpSpPr/>
          <p:nvPr/>
        </p:nvGrpSpPr>
        <p:grpSpPr>
          <a:xfrm>
            <a:off x="0" y="0"/>
            <a:ext cx="18288000" cy="1791688"/>
            <a:chOff x="0" y="0"/>
            <a:chExt cx="4816593" cy="471885"/>
          </a:xfrm>
        </p:grpSpPr>
        <p:sp>
          <p:nvSpPr>
            <p:cNvPr id="116" name="Google Shape;116;p3"/>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B556EF"/>
                </a:gs>
                <a:gs pos="100000">
                  <a:srgbClr val="181D94"/>
                </a:gs>
              </a:gsLst>
              <a:lin ang="0" scaled="0"/>
            </a:gradFill>
            <a:ln>
              <a:noFill/>
            </a:ln>
          </p:spPr>
        </p:sp>
        <p:sp>
          <p:nvSpPr>
            <p:cNvPr id="117" name="Google Shape;117;p3"/>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8" name="Google Shape;118;p3"/>
          <p:cNvSpPr/>
          <p:nvPr/>
        </p:nvSpPr>
        <p:spPr>
          <a:xfrm>
            <a:off x="10568283" y="-554445"/>
            <a:ext cx="8137508" cy="2258868"/>
          </a:xfrm>
          <a:custGeom>
            <a:avLst/>
            <a:gdLst/>
            <a:ahLst/>
            <a:cxnLst/>
            <a:rect l="l" t="t" r="r" b="b"/>
            <a:pathLst>
              <a:path w="8137508" h="2258868" extrusionOk="0">
                <a:moveTo>
                  <a:pt x="0" y="0"/>
                </a:moveTo>
                <a:lnTo>
                  <a:pt x="8137508" y="0"/>
                </a:lnTo>
                <a:lnTo>
                  <a:pt x="8137508" y="2258868"/>
                </a:lnTo>
                <a:lnTo>
                  <a:pt x="0" y="2258868"/>
                </a:lnTo>
                <a:lnTo>
                  <a:pt x="0" y="0"/>
                </a:lnTo>
                <a:close/>
              </a:path>
            </a:pathLst>
          </a:custGeom>
          <a:blipFill rotWithShape="1">
            <a:blip r:embed="rId3">
              <a:alphaModFix/>
            </a:blip>
            <a:stretch>
              <a:fillRect b="-65527"/>
            </a:stretch>
          </a:blipFill>
          <a:ln>
            <a:noFill/>
          </a:ln>
        </p:spPr>
      </p:sp>
      <p:grpSp>
        <p:nvGrpSpPr>
          <p:cNvPr id="119" name="Google Shape;119;p3"/>
          <p:cNvGrpSpPr/>
          <p:nvPr/>
        </p:nvGrpSpPr>
        <p:grpSpPr>
          <a:xfrm>
            <a:off x="0" y="1704423"/>
            <a:ext cx="18288000" cy="1085266"/>
            <a:chOff x="0" y="0"/>
            <a:chExt cx="4816593" cy="285831"/>
          </a:xfrm>
        </p:grpSpPr>
        <p:sp>
          <p:nvSpPr>
            <p:cNvPr id="120" name="Google Shape;120;p3"/>
            <p:cNvSpPr/>
            <p:nvPr/>
          </p:nvSpPr>
          <p:spPr>
            <a:xfrm>
              <a:off x="0" y="0"/>
              <a:ext cx="4816592" cy="285831"/>
            </a:xfrm>
            <a:custGeom>
              <a:avLst/>
              <a:gdLst/>
              <a:ahLst/>
              <a:cxnLst/>
              <a:rect l="l" t="t" r="r" b="b"/>
              <a:pathLst>
                <a:path w="4816592" h="285831" extrusionOk="0">
                  <a:moveTo>
                    <a:pt x="0" y="0"/>
                  </a:moveTo>
                  <a:lnTo>
                    <a:pt x="4816592" y="0"/>
                  </a:lnTo>
                  <a:lnTo>
                    <a:pt x="4816592" y="285831"/>
                  </a:lnTo>
                  <a:lnTo>
                    <a:pt x="0" y="285831"/>
                  </a:lnTo>
                  <a:close/>
                </a:path>
              </a:pathLst>
            </a:custGeom>
            <a:solidFill>
              <a:srgbClr val="20094D"/>
            </a:solidFill>
            <a:ln>
              <a:noFill/>
            </a:ln>
          </p:spPr>
        </p:sp>
        <p:sp>
          <p:nvSpPr>
            <p:cNvPr id="121" name="Google Shape;121;p3"/>
            <p:cNvSpPr txBox="1"/>
            <p:nvPr/>
          </p:nvSpPr>
          <p:spPr>
            <a:xfrm>
              <a:off x="0" y="0"/>
              <a:ext cx="4816593" cy="285831"/>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 name="Google Shape;122;p3"/>
          <p:cNvSpPr txBox="1"/>
          <p:nvPr/>
        </p:nvSpPr>
        <p:spPr>
          <a:xfrm>
            <a:off x="452430" y="747161"/>
            <a:ext cx="7504593" cy="61535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3621" b="0" i="0" u="none" strike="noStrike" cap="none">
                <a:solidFill>
                  <a:srgbClr val="FFFFFF"/>
                </a:solidFill>
                <a:latin typeface="Arial"/>
                <a:ea typeface="Arial"/>
                <a:cs typeface="Arial"/>
                <a:sym typeface="Arial"/>
              </a:rPr>
              <a:t>IDEALIZE 2024 - Team Proposal</a:t>
            </a:r>
            <a:endParaRPr/>
          </a:p>
        </p:txBody>
      </p:sp>
      <p:grpSp>
        <p:nvGrpSpPr>
          <p:cNvPr id="126" name="Google Shape;126;p3"/>
          <p:cNvGrpSpPr/>
          <p:nvPr/>
        </p:nvGrpSpPr>
        <p:grpSpPr>
          <a:xfrm>
            <a:off x="4762" y="-761863"/>
            <a:ext cx="18705791" cy="2553550"/>
            <a:chOff x="0" y="0"/>
            <a:chExt cx="24941055" cy="3404734"/>
          </a:xfrm>
        </p:grpSpPr>
        <p:grpSp>
          <p:nvGrpSpPr>
            <p:cNvPr id="127" name="Google Shape;127;p3"/>
            <p:cNvGrpSpPr/>
            <p:nvPr/>
          </p:nvGrpSpPr>
          <p:grpSpPr>
            <a:xfrm>
              <a:off x="0" y="1015817"/>
              <a:ext cx="24384000" cy="2388917"/>
              <a:chOff x="0" y="0"/>
              <a:chExt cx="4816593" cy="471885"/>
            </a:xfrm>
          </p:grpSpPr>
          <p:sp>
            <p:nvSpPr>
              <p:cNvPr id="128" name="Google Shape;128;p3"/>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B556EF"/>
                  </a:gs>
                  <a:gs pos="100000">
                    <a:srgbClr val="181D94"/>
                  </a:gs>
                </a:gsLst>
                <a:lin ang="0" scaled="0"/>
              </a:gradFill>
              <a:ln>
                <a:noFill/>
              </a:ln>
            </p:spPr>
          </p:sp>
          <p:sp>
            <p:nvSpPr>
              <p:cNvPr id="129" name="Google Shape;129;p3"/>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0" name="Google Shape;130;p3"/>
            <p:cNvSpPr/>
            <p:nvPr/>
          </p:nvSpPr>
          <p:spPr>
            <a:xfrm>
              <a:off x="14091045" y="0"/>
              <a:ext cx="10850010" cy="3011824"/>
            </a:xfrm>
            <a:custGeom>
              <a:avLst/>
              <a:gdLst/>
              <a:ahLst/>
              <a:cxnLst/>
              <a:rect l="l" t="t" r="r" b="b"/>
              <a:pathLst>
                <a:path w="10850010" h="3011824" extrusionOk="0">
                  <a:moveTo>
                    <a:pt x="0" y="0"/>
                  </a:moveTo>
                  <a:lnTo>
                    <a:pt x="10850010" y="0"/>
                  </a:lnTo>
                  <a:lnTo>
                    <a:pt x="10850010" y="3011824"/>
                  </a:lnTo>
                  <a:lnTo>
                    <a:pt x="0" y="3011824"/>
                  </a:lnTo>
                  <a:lnTo>
                    <a:pt x="0" y="0"/>
                  </a:lnTo>
                  <a:close/>
                </a:path>
              </a:pathLst>
            </a:custGeom>
            <a:blipFill rotWithShape="1">
              <a:blip r:embed="rId3">
                <a:alphaModFix/>
              </a:blip>
              <a:stretch>
                <a:fillRect b="-65527"/>
              </a:stretch>
            </a:blipFill>
            <a:ln>
              <a:noFill/>
            </a:ln>
          </p:spPr>
        </p:sp>
        <p:sp>
          <p:nvSpPr>
            <p:cNvPr id="131" name="Google Shape;131;p3"/>
            <p:cNvSpPr txBox="1"/>
            <p:nvPr/>
          </p:nvSpPr>
          <p:spPr>
            <a:xfrm>
              <a:off x="719561" y="1725925"/>
              <a:ext cx="11025274" cy="92456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0" i="0" u="none" strike="noStrike" cap="none">
                  <a:solidFill>
                    <a:srgbClr val="FFFFFF"/>
                  </a:solidFill>
                  <a:latin typeface="Arial"/>
                  <a:ea typeface="Arial"/>
                  <a:cs typeface="Arial"/>
                  <a:sym typeface="Arial"/>
                </a:rPr>
                <a:t>IDEALIZE 2024 - Team Proposal</a:t>
              </a:r>
              <a:endParaRPr/>
            </a:p>
          </p:txBody>
        </p:sp>
      </p:grpSp>
      <p:sp>
        <p:nvSpPr>
          <p:cNvPr id="138" name="Google Shape;138;p3"/>
          <p:cNvSpPr txBox="1"/>
          <p:nvPr/>
        </p:nvSpPr>
        <p:spPr>
          <a:xfrm>
            <a:off x="-818930" y="1967945"/>
            <a:ext cx="19925861" cy="1013824"/>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None/>
            </a:pPr>
            <a:r>
              <a:rPr lang="en-US" sz="3400" b="1" i="0" u="none" strike="noStrike" cap="none" dirty="0">
                <a:solidFill>
                  <a:srgbClr val="FFFFFF"/>
                </a:solidFill>
                <a:latin typeface="Lato"/>
                <a:ea typeface="Lato"/>
                <a:cs typeface="Lato"/>
                <a:sym typeface="Lato"/>
              </a:rPr>
              <a:t>Problem Definition, Background &amp; Motivation and Proposed Solution</a:t>
            </a:r>
            <a:endParaRPr dirty="0"/>
          </a:p>
          <a:p>
            <a:pPr marL="0" marR="0" lvl="0" indent="0" algn="ctr" rtl="0">
              <a:lnSpc>
                <a:spcPct val="119000"/>
              </a:lnSpc>
              <a:spcBef>
                <a:spcPts val="0"/>
              </a:spcBef>
              <a:spcAft>
                <a:spcPts val="0"/>
              </a:spcAft>
              <a:buNone/>
            </a:pPr>
            <a:endParaRPr sz="3400" b="1" i="0" u="none" strike="noStrike" cap="none" dirty="0">
              <a:solidFill>
                <a:srgbClr val="FFFFFF"/>
              </a:solidFill>
              <a:latin typeface="Lato"/>
              <a:ea typeface="Lato"/>
              <a:cs typeface="Lato"/>
              <a:sym typeface="Lato"/>
            </a:endParaRPr>
          </a:p>
        </p:txBody>
      </p:sp>
      <p:sp>
        <p:nvSpPr>
          <p:cNvPr id="148" name="Google Shape;148;p3"/>
          <p:cNvSpPr txBox="1"/>
          <p:nvPr/>
        </p:nvSpPr>
        <p:spPr>
          <a:xfrm>
            <a:off x="16658825" y="9008150"/>
            <a:ext cx="1629300" cy="2734500"/>
          </a:xfrm>
          <a:prstGeom prst="rect">
            <a:avLst/>
          </a:prstGeom>
          <a:noFill/>
          <a:ln>
            <a:noFill/>
          </a:ln>
        </p:spPr>
        <p:txBody>
          <a:bodyPr spcFirstLastPara="1" wrap="square" lIns="0" tIns="0" rIns="0" bIns="0" anchor="t" anchorCtr="0">
            <a:spAutoFit/>
          </a:bodyPr>
          <a:lstStyle/>
          <a:p>
            <a:pPr marL="0" lvl="0" indent="0" algn="ctr" rtl="0">
              <a:lnSpc>
                <a:spcPct val="140008"/>
              </a:lnSpc>
              <a:spcBef>
                <a:spcPts val="0"/>
              </a:spcBef>
              <a:spcAft>
                <a:spcPts val="0"/>
              </a:spcAft>
              <a:buNone/>
            </a:pPr>
            <a:r>
              <a:rPr lang="en-US" sz="7401">
                <a:solidFill>
                  <a:srgbClr val="45259B"/>
                </a:solidFill>
              </a:rPr>
              <a:t>02</a:t>
            </a:r>
            <a:endParaRPr/>
          </a:p>
          <a:p>
            <a:pPr marL="0" marR="0" lvl="0" indent="0" algn="ctr" rtl="0">
              <a:lnSpc>
                <a:spcPct val="140008"/>
              </a:lnSpc>
              <a:spcBef>
                <a:spcPts val="0"/>
              </a:spcBef>
              <a:spcAft>
                <a:spcPts val="0"/>
              </a:spcAft>
              <a:buNone/>
            </a:pPr>
            <a:endParaRPr sz="7401">
              <a:solidFill>
                <a:srgbClr val="45259B"/>
              </a:solidFill>
            </a:endParaRPr>
          </a:p>
        </p:txBody>
      </p:sp>
      <p:grpSp>
        <p:nvGrpSpPr>
          <p:cNvPr id="2" name="Google Shape;132;p3">
            <a:extLst>
              <a:ext uri="{FF2B5EF4-FFF2-40B4-BE49-F238E27FC236}">
                <a16:creationId xmlns:a16="http://schemas.microsoft.com/office/drawing/2014/main" id="{6F7BA9F4-79BF-7BAF-EBD0-B6DEC0B39367}"/>
              </a:ext>
            </a:extLst>
          </p:cNvPr>
          <p:cNvGrpSpPr/>
          <p:nvPr/>
        </p:nvGrpSpPr>
        <p:grpSpPr>
          <a:xfrm>
            <a:off x="758441" y="2997107"/>
            <a:ext cx="5233797" cy="749342"/>
            <a:chOff x="0" y="0"/>
            <a:chExt cx="1177742" cy="197358"/>
          </a:xfrm>
        </p:grpSpPr>
        <p:sp>
          <p:nvSpPr>
            <p:cNvPr id="3" name="Google Shape;133;p3">
              <a:extLst>
                <a:ext uri="{FF2B5EF4-FFF2-40B4-BE49-F238E27FC236}">
                  <a16:creationId xmlns:a16="http://schemas.microsoft.com/office/drawing/2014/main" id="{2CF4B1DF-707B-23D5-F408-C4692512FFBA}"/>
                </a:ext>
              </a:extLst>
            </p:cNvPr>
            <p:cNvSpPr/>
            <p:nvPr/>
          </p:nvSpPr>
          <p:spPr>
            <a:xfrm>
              <a:off x="0" y="0"/>
              <a:ext cx="1177742" cy="197358"/>
            </a:xfrm>
            <a:custGeom>
              <a:avLst/>
              <a:gdLst/>
              <a:ahLst/>
              <a:cxnLst/>
              <a:rect l="l" t="t" r="r" b="b"/>
              <a:pathLst>
                <a:path w="1177742" h="197358" extrusionOk="0">
                  <a:moveTo>
                    <a:pt x="19044" y="0"/>
                  </a:moveTo>
                  <a:lnTo>
                    <a:pt x="1158698" y="0"/>
                  </a:lnTo>
                  <a:cubicBezTo>
                    <a:pt x="1169216" y="0"/>
                    <a:pt x="1177742" y="8526"/>
                    <a:pt x="1177742" y="19044"/>
                  </a:cubicBezTo>
                  <a:lnTo>
                    <a:pt x="1177742" y="178313"/>
                  </a:lnTo>
                  <a:cubicBezTo>
                    <a:pt x="1177742" y="188831"/>
                    <a:pt x="1169216" y="197358"/>
                    <a:pt x="1158698" y="197358"/>
                  </a:cubicBezTo>
                  <a:lnTo>
                    <a:pt x="19044" y="197358"/>
                  </a:lnTo>
                  <a:cubicBezTo>
                    <a:pt x="8526" y="197358"/>
                    <a:pt x="0" y="188831"/>
                    <a:pt x="0" y="178313"/>
                  </a:cubicBezTo>
                  <a:lnTo>
                    <a:pt x="0" y="19044"/>
                  </a:lnTo>
                  <a:cubicBezTo>
                    <a:pt x="0" y="8526"/>
                    <a:pt x="8526" y="0"/>
                    <a:pt x="19044" y="0"/>
                  </a:cubicBezTo>
                  <a:close/>
                </a:path>
              </a:pathLst>
            </a:custGeom>
            <a:solidFill>
              <a:srgbClr val="BCB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4;p3">
              <a:extLst>
                <a:ext uri="{FF2B5EF4-FFF2-40B4-BE49-F238E27FC236}">
                  <a16:creationId xmlns:a16="http://schemas.microsoft.com/office/drawing/2014/main" id="{B6D32E7E-4904-6998-15FF-E965F5A85876}"/>
                </a:ext>
              </a:extLst>
            </p:cNvPr>
            <p:cNvSpPr txBox="1"/>
            <p:nvPr/>
          </p:nvSpPr>
          <p:spPr>
            <a:xfrm>
              <a:off x="0" y="0"/>
              <a:ext cx="1177742" cy="197358"/>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 name="Google Shape;153;p3">
            <a:extLst>
              <a:ext uri="{FF2B5EF4-FFF2-40B4-BE49-F238E27FC236}">
                <a16:creationId xmlns:a16="http://schemas.microsoft.com/office/drawing/2014/main" id="{AAC93B07-72A7-F932-4944-2E8C4B84CEF4}"/>
              </a:ext>
            </a:extLst>
          </p:cNvPr>
          <p:cNvSpPr txBox="1"/>
          <p:nvPr/>
        </p:nvSpPr>
        <p:spPr>
          <a:xfrm>
            <a:off x="989998" y="2789689"/>
            <a:ext cx="16308000" cy="6386364"/>
          </a:xfrm>
          <a:prstGeom prst="rect">
            <a:avLst/>
          </a:prstGeom>
          <a:noFill/>
          <a:ln>
            <a:noFill/>
          </a:ln>
        </p:spPr>
        <p:txBody>
          <a:bodyPr spcFirstLastPara="1" wrap="square" lIns="0" tIns="0" rIns="0" bIns="0" anchor="t" anchorCtr="0">
            <a:spAutoFit/>
          </a:bodyPr>
          <a:lstStyle/>
          <a:p>
            <a:pPr marL="290939" marR="0" lvl="1" algn="l" rtl="0">
              <a:lnSpc>
                <a:spcPct val="200000"/>
              </a:lnSpc>
              <a:spcBef>
                <a:spcPts val="0"/>
              </a:spcBef>
              <a:spcAft>
                <a:spcPts val="0"/>
              </a:spcAft>
              <a:buClr>
                <a:srgbClr val="000000"/>
              </a:buClr>
              <a:buSzPts val="2695"/>
            </a:pPr>
            <a:r>
              <a:rPr lang="en-US" sz="2695" b="1" i="0" u="none" strike="noStrike" cap="none" dirty="0">
                <a:solidFill>
                  <a:srgbClr val="000000"/>
                </a:solidFill>
                <a:latin typeface="Lato"/>
                <a:ea typeface="Lato"/>
                <a:cs typeface="Lato"/>
                <a:sym typeface="Lato"/>
              </a:rPr>
              <a:t>Background &amp; Motivation             </a:t>
            </a:r>
            <a:r>
              <a:rPr lang="en-US" sz="3200" b="1" i="0" u="none" strike="noStrike" cap="none" dirty="0">
                <a:solidFill>
                  <a:srgbClr val="000000"/>
                </a:solidFill>
                <a:latin typeface="Lato"/>
                <a:ea typeface="Lato"/>
                <a:cs typeface="Lato"/>
                <a:sym typeface="Lato"/>
              </a:rPr>
              <a:t> :  </a:t>
            </a:r>
            <a:r>
              <a:rPr lang="en-US" sz="2700" b="1" i="0" u="none" strike="noStrike" cap="none" dirty="0">
                <a:solidFill>
                  <a:srgbClr val="000000"/>
                </a:solidFill>
                <a:latin typeface="Lato"/>
                <a:ea typeface="Lato"/>
                <a:cs typeface="Lato"/>
                <a:sym typeface="Lato"/>
              </a:rPr>
              <a:t>Inspired by the need for a more targeted approach in connecting interns and fostering entrepreneurial activities among students. </a:t>
            </a:r>
          </a:p>
          <a:p>
            <a:pPr marL="581877" marR="0" lvl="1" indent="-290938" algn="l" rtl="0">
              <a:lnSpc>
                <a:spcPct val="200000"/>
              </a:lnSpc>
              <a:spcBef>
                <a:spcPts val="0"/>
              </a:spcBef>
              <a:spcAft>
                <a:spcPts val="0"/>
              </a:spcAft>
              <a:buClr>
                <a:srgbClr val="000000"/>
              </a:buClr>
              <a:buSzPts val="2695"/>
              <a:buFont typeface="Arial"/>
              <a:buChar char="•"/>
            </a:pPr>
            <a:endParaRPr lang="en-US" sz="2700" b="1" i="0" u="none" strike="noStrike" cap="none" dirty="0">
              <a:solidFill>
                <a:srgbClr val="000000"/>
              </a:solidFill>
              <a:latin typeface="Lato"/>
              <a:ea typeface="Lato"/>
              <a:cs typeface="Lato"/>
              <a:sym typeface="Lato"/>
            </a:endParaRPr>
          </a:p>
          <a:p>
            <a:pPr marL="290939" marR="0" lvl="1" algn="l" rtl="0">
              <a:lnSpc>
                <a:spcPct val="150000"/>
              </a:lnSpc>
              <a:spcBef>
                <a:spcPts val="0"/>
              </a:spcBef>
              <a:spcAft>
                <a:spcPts val="0"/>
              </a:spcAft>
              <a:buClr>
                <a:srgbClr val="000000"/>
              </a:buClr>
              <a:buSzPts val="2695"/>
            </a:pPr>
            <a:r>
              <a:rPr lang="en-US" sz="2700" dirty="0"/>
              <a:t>The current landscape in Sri Lanka underscores the need for a platform like </a:t>
            </a:r>
            <a:r>
              <a:rPr lang="en-US" sz="2700" dirty="0" err="1"/>
              <a:t>InternVille</a:t>
            </a:r>
            <a:r>
              <a:rPr lang="en-US" sz="2700" dirty="0"/>
              <a:t>. We recognize the importance of fostering connections among interns, especially in the face of limited internship</a:t>
            </a:r>
          </a:p>
          <a:p>
            <a:pPr marL="290939" marR="0" lvl="1" algn="l" rtl="0">
              <a:lnSpc>
                <a:spcPct val="150000"/>
              </a:lnSpc>
              <a:spcBef>
                <a:spcPts val="0"/>
              </a:spcBef>
              <a:spcAft>
                <a:spcPts val="0"/>
              </a:spcAft>
              <a:buClr>
                <a:srgbClr val="000000"/>
              </a:buClr>
              <a:buSzPts val="2695"/>
            </a:pPr>
            <a:r>
              <a:rPr lang="en-US" sz="2700" dirty="0"/>
              <a:t>opportunities. By addressing this need, we aim to empower Sri Lankan interns to leverage their skills and creativity collaboratively, despite the challenges they face. Our motivation stems from the desire to bridge this gap and create a platform that not only caters to the unique needs and aspirations of interns but also helps alleviate the internship scarcity issue in Sri Lanka.</a:t>
            </a:r>
            <a:endParaRPr sz="2700" dirty="0"/>
          </a:p>
        </p:txBody>
      </p:sp>
    </p:spTree>
    <p:extLst>
      <p:ext uri="{BB962C8B-B14F-4D97-AF65-F5344CB8AC3E}">
        <p14:creationId xmlns:p14="http://schemas.microsoft.com/office/powerpoint/2010/main" val="2470021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3"/>
          <p:cNvGrpSpPr/>
          <p:nvPr/>
        </p:nvGrpSpPr>
        <p:grpSpPr>
          <a:xfrm>
            <a:off x="0" y="0"/>
            <a:ext cx="18288000" cy="1791688"/>
            <a:chOff x="0" y="0"/>
            <a:chExt cx="4816593" cy="471885"/>
          </a:xfrm>
        </p:grpSpPr>
        <p:sp>
          <p:nvSpPr>
            <p:cNvPr id="116" name="Google Shape;116;p3"/>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B556EF"/>
                </a:gs>
                <a:gs pos="100000">
                  <a:srgbClr val="181D94"/>
                </a:gs>
              </a:gsLst>
              <a:lin ang="0" scaled="0"/>
            </a:gradFill>
            <a:ln>
              <a:noFill/>
            </a:ln>
          </p:spPr>
        </p:sp>
        <p:sp>
          <p:nvSpPr>
            <p:cNvPr id="117" name="Google Shape;117;p3"/>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8" name="Google Shape;118;p3"/>
          <p:cNvSpPr/>
          <p:nvPr/>
        </p:nvSpPr>
        <p:spPr>
          <a:xfrm>
            <a:off x="10568283" y="-554445"/>
            <a:ext cx="8137508" cy="2258868"/>
          </a:xfrm>
          <a:custGeom>
            <a:avLst/>
            <a:gdLst/>
            <a:ahLst/>
            <a:cxnLst/>
            <a:rect l="l" t="t" r="r" b="b"/>
            <a:pathLst>
              <a:path w="8137508" h="2258868" extrusionOk="0">
                <a:moveTo>
                  <a:pt x="0" y="0"/>
                </a:moveTo>
                <a:lnTo>
                  <a:pt x="8137508" y="0"/>
                </a:lnTo>
                <a:lnTo>
                  <a:pt x="8137508" y="2258868"/>
                </a:lnTo>
                <a:lnTo>
                  <a:pt x="0" y="2258868"/>
                </a:lnTo>
                <a:lnTo>
                  <a:pt x="0" y="0"/>
                </a:lnTo>
                <a:close/>
              </a:path>
            </a:pathLst>
          </a:custGeom>
          <a:blipFill rotWithShape="1">
            <a:blip r:embed="rId3">
              <a:alphaModFix/>
            </a:blip>
            <a:stretch>
              <a:fillRect b="-65527"/>
            </a:stretch>
          </a:blipFill>
          <a:ln>
            <a:noFill/>
          </a:ln>
        </p:spPr>
      </p:sp>
      <p:grpSp>
        <p:nvGrpSpPr>
          <p:cNvPr id="119" name="Google Shape;119;p3"/>
          <p:cNvGrpSpPr/>
          <p:nvPr/>
        </p:nvGrpSpPr>
        <p:grpSpPr>
          <a:xfrm>
            <a:off x="0" y="1704423"/>
            <a:ext cx="18288000" cy="1085266"/>
            <a:chOff x="0" y="0"/>
            <a:chExt cx="4816593" cy="285831"/>
          </a:xfrm>
        </p:grpSpPr>
        <p:sp>
          <p:nvSpPr>
            <p:cNvPr id="120" name="Google Shape;120;p3"/>
            <p:cNvSpPr/>
            <p:nvPr/>
          </p:nvSpPr>
          <p:spPr>
            <a:xfrm>
              <a:off x="0" y="0"/>
              <a:ext cx="4816592" cy="285831"/>
            </a:xfrm>
            <a:custGeom>
              <a:avLst/>
              <a:gdLst/>
              <a:ahLst/>
              <a:cxnLst/>
              <a:rect l="l" t="t" r="r" b="b"/>
              <a:pathLst>
                <a:path w="4816592" h="285831" extrusionOk="0">
                  <a:moveTo>
                    <a:pt x="0" y="0"/>
                  </a:moveTo>
                  <a:lnTo>
                    <a:pt x="4816592" y="0"/>
                  </a:lnTo>
                  <a:lnTo>
                    <a:pt x="4816592" y="285831"/>
                  </a:lnTo>
                  <a:lnTo>
                    <a:pt x="0" y="285831"/>
                  </a:lnTo>
                  <a:close/>
                </a:path>
              </a:pathLst>
            </a:custGeom>
            <a:solidFill>
              <a:srgbClr val="20094D"/>
            </a:solidFill>
            <a:ln>
              <a:noFill/>
            </a:ln>
          </p:spPr>
        </p:sp>
        <p:sp>
          <p:nvSpPr>
            <p:cNvPr id="121" name="Google Shape;121;p3"/>
            <p:cNvSpPr txBox="1"/>
            <p:nvPr/>
          </p:nvSpPr>
          <p:spPr>
            <a:xfrm>
              <a:off x="0" y="0"/>
              <a:ext cx="4816593" cy="285831"/>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 name="Google Shape;122;p3"/>
          <p:cNvSpPr txBox="1"/>
          <p:nvPr/>
        </p:nvSpPr>
        <p:spPr>
          <a:xfrm>
            <a:off x="452430" y="747161"/>
            <a:ext cx="7504593" cy="61535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3621" b="0" i="0" u="none" strike="noStrike" cap="none">
                <a:solidFill>
                  <a:srgbClr val="FFFFFF"/>
                </a:solidFill>
                <a:latin typeface="Arial"/>
                <a:ea typeface="Arial"/>
                <a:cs typeface="Arial"/>
                <a:sym typeface="Arial"/>
              </a:rPr>
              <a:t>IDEALIZE 2024 - Team Proposal</a:t>
            </a:r>
            <a:endParaRPr/>
          </a:p>
        </p:txBody>
      </p:sp>
      <p:grpSp>
        <p:nvGrpSpPr>
          <p:cNvPr id="126" name="Google Shape;126;p3"/>
          <p:cNvGrpSpPr/>
          <p:nvPr/>
        </p:nvGrpSpPr>
        <p:grpSpPr>
          <a:xfrm>
            <a:off x="4762" y="-761863"/>
            <a:ext cx="18705791" cy="2553550"/>
            <a:chOff x="0" y="0"/>
            <a:chExt cx="24941055" cy="3404734"/>
          </a:xfrm>
        </p:grpSpPr>
        <p:grpSp>
          <p:nvGrpSpPr>
            <p:cNvPr id="127" name="Google Shape;127;p3"/>
            <p:cNvGrpSpPr/>
            <p:nvPr/>
          </p:nvGrpSpPr>
          <p:grpSpPr>
            <a:xfrm>
              <a:off x="0" y="1015817"/>
              <a:ext cx="24384000" cy="2388917"/>
              <a:chOff x="0" y="0"/>
              <a:chExt cx="4816593" cy="471885"/>
            </a:xfrm>
          </p:grpSpPr>
          <p:sp>
            <p:nvSpPr>
              <p:cNvPr id="128" name="Google Shape;128;p3"/>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B556EF"/>
                  </a:gs>
                  <a:gs pos="100000">
                    <a:srgbClr val="181D94"/>
                  </a:gs>
                </a:gsLst>
                <a:lin ang="0" scaled="0"/>
              </a:gradFill>
              <a:ln>
                <a:noFill/>
              </a:ln>
            </p:spPr>
          </p:sp>
          <p:sp>
            <p:nvSpPr>
              <p:cNvPr id="129" name="Google Shape;129;p3"/>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0" name="Google Shape;130;p3"/>
            <p:cNvSpPr/>
            <p:nvPr/>
          </p:nvSpPr>
          <p:spPr>
            <a:xfrm>
              <a:off x="14091045" y="0"/>
              <a:ext cx="10850010" cy="3011824"/>
            </a:xfrm>
            <a:custGeom>
              <a:avLst/>
              <a:gdLst/>
              <a:ahLst/>
              <a:cxnLst/>
              <a:rect l="l" t="t" r="r" b="b"/>
              <a:pathLst>
                <a:path w="10850010" h="3011824" extrusionOk="0">
                  <a:moveTo>
                    <a:pt x="0" y="0"/>
                  </a:moveTo>
                  <a:lnTo>
                    <a:pt x="10850010" y="0"/>
                  </a:lnTo>
                  <a:lnTo>
                    <a:pt x="10850010" y="3011824"/>
                  </a:lnTo>
                  <a:lnTo>
                    <a:pt x="0" y="3011824"/>
                  </a:lnTo>
                  <a:lnTo>
                    <a:pt x="0" y="0"/>
                  </a:lnTo>
                  <a:close/>
                </a:path>
              </a:pathLst>
            </a:custGeom>
            <a:blipFill rotWithShape="1">
              <a:blip r:embed="rId3">
                <a:alphaModFix/>
              </a:blip>
              <a:stretch>
                <a:fillRect b="-65527"/>
              </a:stretch>
            </a:blipFill>
            <a:ln>
              <a:noFill/>
            </a:ln>
          </p:spPr>
        </p:sp>
        <p:sp>
          <p:nvSpPr>
            <p:cNvPr id="131" name="Google Shape;131;p3"/>
            <p:cNvSpPr txBox="1"/>
            <p:nvPr/>
          </p:nvSpPr>
          <p:spPr>
            <a:xfrm>
              <a:off x="719561" y="1725925"/>
              <a:ext cx="11025274" cy="92456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0" i="0" u="none" strike="noStrike" cap="none">
                  <a:solidFill>
                    <a:srgbClr val="FFFFFF"/>
                  </a:solidFill>
                  <a:latin typeface="Arial"/>
                  <a:ea typeface="Arial"/>
                  <a:cs typeface="Arial"/>
                  <a:sym typeface="Arial"/>
                </a:rPr>
                <a:t>IDEALIZE 2024 - Team Proposal</a:t>
              </a:r>
              <a:endParaRPr/>
            </a:p>
          </p:txBody>
        </p:sp>
      </p:grpSp>
      <p:sp>
        <p:nvSpPr>
          <p:cNvPr id="138" name="Google Shape;138;p3"/>
          <p:cNvSpPr txBox="1"/>
          <p:nvPr/>
        </p:nvSpPr>
        <p:spPr>
          <a:xfrm>
            <a:off x="-818930" y="1967945"/>
            <a:ext cx="19925861" cy="1013824"/>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None/>
            </a:pPr>
            <a:r>
              <a:rPr lang="en-US" sz="3400" b="1" i="0" u="none" strike="noStrike" cap="none" dirty="0">
                <a:solidFill>
                  <a:srgbClr val="FFFFFF"/>
                </a:solidFill>
                <a:latin typeface="Lato"/>
                <a:ea typeface="Lato"/>
                <a:cs typeface="Lato"/>
                <a:sym typeface="Lato"/>
              </a:rPr>
              <a:t>Problem Definition, Background &amp; Motivation and Proposed Solution</a:t>
            </a:r>
            <a:endParaRPr dirty="0"/>
          </a:p>
          <a:p>
            <a:pPr marL="0" marR="0" lvl="0" indent="0" algn="ctr" rtl="0">
              <a:lnSpc>
                <a:spcPct val="119000"/>
              </a:lnSpc>
              <a:spcBef>
                <a:spcPts val="0"/>
              </a:spcBef>
              <a:spcAft>
                <a:spcPts val="0"/>
              </a:spcAft>
              <a:buNone/>
            </a:pPr>
            <a:endParaRPr sz="3400" b="1" i="0" u="none" strike="noStrike" cap="none" dirty="0">
              <a:solidFill>
                <a:srgbClr val="FFFFFF"/>
              </a:solidFill>
              <a:latin typeface="Lato"/>
              <a:ea typeface="Lato"/>
              <a:cs typeface="Lato"/>
              <a:sym typeface="Lato"/>
            </a:endParaRPr>
          </a:p>
        </p:txBody>
      </p:sp>
      <p:sp>
        <p:nvSpPr>
          <p:cNvPr id="148" name="Google Shape;148;p3"/>
          <p:cNvSpPr txBox="1"/>
          <p:nvPr/>
        </p:nvSpPr>
        <p:spPr>
          <a:xfrm>
            <a:off x="16658825" y="9008150"/>
            <a:ext cx="1629300" cy="2734500"/>
          </a:xfrm>
          <a:prstGeom prst="rect">
            <a:avLst/>
          </a:prstGeom>
          <a:noFill/>
          <a:ln>
            <a:noFill/>
          </a:ln>
        </p:spPr>
        <p:txBody>
          <a:bodyPr spcFirstLastPara="1" wrap="square" lIns="0" tIns="0" rIns="0" bIns="0" anchor="t" anchorCtr="0">
            <a:spAutoFit/>
          </a:bodyPr>
          <a:lstStyle/>
          <a:p>
            <a:pPr marL="0" lvl="0" indent="0" algn="ctr" rtl="0">
              <a:lnSpc>
                <a:spcPct val="140008"/>
              </a:lnSpc>
              <a:spcBef>
                <a:spcPts val="0"/>
              </a:spcBef>
              <a:spcAft>
                <a:spcPts val="0"/>
              </a:spcAft>
              <a:buNone/>
            </a:pPr>
            <a:r>
              <a:rPr lang="en-US" sz="7401">
                <a:solidFill>
                  <a:srgbClr val="45259B"/>
                </a:solidFill>
              </a:rPr>
              <a:t>02</a:t>
            </a:r>
            <a:endParaRPr/>
          </a:p>
          <a:p>
            <a:pPr marL="0" marR="0" lvl="0" indent="0" algn="ctr" rtl="0">
              <a:lnSpc>
                <a:spcPct val="140008"/>
              </a:lnSpc>
              <a:spcBef>
                <a:spcPts val="0"/>
              </a:spcBef>
              <a:spcAft>
                <a:spcPts val="0"/>
              </a:spcAft>
              <a:buNone/>
            </a:pPr>
            <a:endParaRPr sz="7401">
              <a:solidFill>
                <a:srgbClr val="45259B"/>
              </a:solidFill>
            </a:endParaRPr>
          </a:p>
        </p:txBody>
      </p:sp>
      <p:grpSp>
        <p:nvGrpSpPr>
          <p:cNvPr id="9" name="Google Shape;132;p3">
            <a:extLst>
              <a:ext uri="{FF2B5EF4-FFF2-40B4-BE49-F238E27FC236}">
                <a16:creationId xmlns:a16="http://schemas.microsoft.com/office/drawing/2014/main" id="{AF532B7E-D159-8031-2B5C-FD2000DF6B6E}"/>
              </a:ext>
            </a:extLst>
          </p:cNvPr>
          <p:cNvGrpSpPr/>
          <p:nvPr/>
        </p:nvGrpSpPr>
        <p:grpSpPr>
          <a:xfrm>
            <a:off x="544434" y="3038127"/>
            <a:ext cx="3366086" cy="749342"/>
            <a:chOff x="0" y="0"/>
            <a:chExt cx="1177742" cy="197358"/>
          </a:xfrm>
        </p:grpSpPr>
        <p:sp>
          <p:nvSpPr>
            <p:cNvPr id="10" name="Google Shape;133;p3">
              <a:extLst>
                <a:ext uri="{FF2B5EF4-FFF2-40B4-BE49-F238E27FC236}">
                  <a16:creationId xmlns:a16="http://schemas.microsoft.com/office/drawing/2014/main" id="{A38AFA96-7AF1-64A7-1741-FC17EC68E5F8}"/>
                </a:ext>
              </a:extLst>
            </p:cNvPr>
            <p:cNvSpPr/>
            <p:nvPr/>
          </p:nvSpPr>
          <p:spPr>
            <a:xfrm>
              <a:off x="0" y="0"/>
              <a:ext cx="1177742" cy="197358"/>
            </a:xfrm>
            <a:custGeom>
              <a:avLst/>
              <a:gdLst/>
              <a:ahLst/>
              <a:cxnLst/>
              <a:rect l="l" t="t" r="r" b="b"/>
              <a:pathLst>
                <a:path w="1177742" h="197358" extrusionOk="0">
                  <a:moveTo>
                    <a:pt x="19044" y="0"/>
                  </a:moveTo>
                  <a:lnTo>
                    <a:pt x="1158698" y="0"/>
                  </a:lnTo>
                  <a:cubicBezTo>
                    <a:pt x="1169216" y="0"/>
                    <a:pt x="1177742" y="8526"/>
                    <a:pt x="1177742" y="19044"/>
                  </a:cubicBezTo>
                  <a:lnTo>
                    <a:pt x="1177742" y="178313"/>
                  </a:lnTo>
                  <a:cubicBezTo>
                    <a:pt x="1177742" y="188831"/>
                    <a:pt x="1169216" y="197358"/>
                    <a:pt x="1158698" y="197358"/>
                  </a:cubicBezTo>
                  <a:lnTo>
                    <a:pt x="19044" y="197358"/>
                  </a:lnTo>
                  <a:cubicBezTo>
                    <a:pt x="8526" y="197358"/>
                    <a:pt x="0" y="188831"/>
                    <a:pt x="0" y="178313"/>
                  </a:cubicBezTo>
                  <a:lnTo>
                    <a:pt x="0" y="19044"/>
                  </a:lnTo>
                  <a:cubicBezTo>
                    <a:pt x="0" y="8526"/>
                    <a:pt x="8526" y="0"/>
                    <a:pt x="19044" y="0"/>
                  </a:cubicBezTo>
                  <a:close/>
                </a:path>
              </a:pathLst>
            </a:custGeom>
            <a:solidFill>
              <a:srgbClr val="BCB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4;p3">
              <a:extLst>
                <a:ext uri="{FF2B5EF4-FFF2-40B4-BE49-F238E27FC236}">
                  <a16:creationId xmlns:a16="http://schemas.microsoft.com/office/drawing/2014/main" id="{C8014D90-FA82-B5C3-5A54-018C4E9B302F}"/>
                </a:ext>
              </a:extLst>
            </p:cNvPr>
            <p:cNvSpPr txBox="1"/>
            <p:nvPr/>
          </p:nvSpPr>
          <p:spPr>
            <a:xfrm>
              <a:off x="0" y="0"/>
              <a:ext cx="1177742" cy="197358"/>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 name="Google Shape;152;p3">
            <a:extLst>
              <a:ext uri="{FF2B5EF4-FFF2-40B4-BE49-F238E27FC236}">
                <a16:creationId xmlns:a16="http://schemas.microsoft.com/office/drawing/2014/main" id="{40717FEF-9CCF-5D9C-A4B9-45848BF536EE}"/>
              </a:ext>
            </a:extLst>
          </p:cNvPr>
          <p:cNvSpPr txBox="1"/>
          <p:nvPr/>
        </p:nvSpPr>
        <p:spPr>
          <a:xfrm>
            <a:off x="986950" y="2854815"/>
            <a:ext cx="17135179" cy="6024726"/>
          </a:xfrm>
          <a:prstGeom prst="rect">
            <a:avLst/>
          </a:prstGeom>
          <a:noFill/>
          <a:ln>
            <a:noFill/>
          </a:ln>
        </p:spPr>
        <p:txBody>
          <a:bodyPr spcFirstLastPara="1" wrap="square" lIns="0" tIns="0" rIns="0" bIns="0" anchor="t" anchorCtr="0">
            <a:spAutoFit/>
          </a:bodyPr>
          <a:lstStyle/>
          <a:p>
            <a:pPr marL="0" marR="0">
              <a:lnSpc>
                <a:spcPct val="200000"/>
              </a:lnSpc>
              <a:spcBef>
                <a:spcPts val="0"/>
              </a:spcBef>
              <a:spcAft>
                <a:spcPts val="0"/>
              </a:spcAft>
            </a:pPr>
            <a:r>
              <a:rPr lang="en-US" sz="2700" b="1" i="0" u="none" strike="noStrike" cap="none" dirty="0">
                <a:solidFill>
                  <a:srgbClr val="000000"/>
                </a:solidFill>
                <a:latin typeface="Lato"/>
                <a:ea typeface="Lato"/>
                <a:cs typeface="Lato"/>
                <a:sym typeface="Lato"/>
              </a:rPr>
              <a:t>Solution                         </a:t>
            </a:r>
            <a:r>
              <a:rPr lang="en-US" sz="2700" b="1" dirty="0">
                <a:latin typeface="Lato"/>
                <a:ea typeface="Lato"/>
                <a:cs typeface="Lato"/>
                <a:sym typeface="Lato"/>
              </a:rPr>
              <a:t> </a:t>
            </a:r>
            <a:r>
              <a:rPr lang="en-US" sz="2700" b="1" i="0" u="none" strike="noStrike" cap="none" dirty="0">
                <a:solidFill>
                  <a:srgbClr val="000000"/>
                </a:solidFill>
                <a:latin typeface="Lato"/>
                <a:ea typeface="Lato"/>
                <a:cs typeface="Lato"/>
                <a:sym typeface="Lato"/>
              </a:rPr>
              <a:t>    :   </a:t>
            </a:r>
            <a:r>
              <a:rPr lang="en-US" sz="2700" b="1" i="0" u="none" strike="noStrike" cap="none" dirty="0" err="1">
                <a:solidFill>
                  <a:srgbClr val="000000"/>
                </a:solidFill>
                <a:latin typeface="Lato"/>
                <a:ea typeface="Lato"/>
                <a:cs typeface="Lato"/>
                <a:sym typeface="Lato"/>
              </a:rPr>
              <a:t>InternVille</a:t>
            </a:r>
            <a:r>
              <a:rPr lang="en-US" sz="2700" b="1" i="0" u="none" strike="noStrike" cap="none" dirty="0">
                <a:solidFill>
                  <a:srgbClr val="000000"/>
                </a:solidFill>
                <a:latin typeface="Lato"/>
                <a:ea typeface="Lato"/>
                <a:cs typeface="Lato"/>
                <a:sym typeface="Lato"/>
              </a:rPr>
              <a:t>, a platform designed to enable interns to connect based on shared interests and abilities, collaborate on projects, and form startups.  </a:t>
            </a:r>
          </a:p>
          <a:p>
            <a:pPr marL="0" marR="0">
              <a:lnSpc>
                <a:spcPct val="150000"/>
              </a:lnSpc>
              <a:spcBef>
                <a:spcPts val="0"/>
              </a:spcBef>
              <a:spcAft>
                <a:spcPts val="0"/>
              </a:spcAft>
            </a:pPr>
            <a:endParaRPr lang="en-US" sz="2700" b="1" dirty="0">
              <a:latin typeface="Lato" panose="020F0502020204030203" pitchFamily="34" charset="0"/>
              <a:ea typeface="Lato" panose="020F0502020204030203" pitchFamily="34" charset="0"/>
              <a:cs typeface="Lato" panose="020F0502020204030203" pitchFamily="34" charset="0"/>
              <a:sym typeface="Lato"/>
            </a:endParaRPr>
          </a:p>
          <a:p>
            <a:pPr marL="0" marR="0">
              <a:lnSpc>
                <a:spcPct val="150000"/>
              </a:lnSpc>
              <a:spcBef>
                <a:spcPts val="0"/>
              </a:spcBef>
              <a:spcAft>
                <a:spcPts val="0"/>
              </a:spcAft>
            </a:pPr>
            <a:r>
              <a:rPr lang="en-US" sz="2700" dirty="0" err="1">
                <a:latin typeface="Lato" panose="020F0502020204030203" pitchFamily="34" charset="0"/>
                <a:ea typeface="Lato" panose="020F0502020204030203" pitchFamily="34" charset="0"/>
                <a:cs typeface="Lato" panose="020F0502020204030203" pitchFamily="34" charset="0"/>
              </a:rPr>
              <a:t>InternVille</a:t>
            </a:r>
            <a:r>
              <a:rPr lang="en-US" sz="2700" dirty="0">
                <a:latin typeface="Lato" panose="020F0502020204030203" pitchFamily="34" charset="0"/>
                <a:ea typeface="Lato" panose="020F0502020204030203" pitchFamily="34" charset="0"/>
                <a:cs typeface="Lato" panose="020F0502020204030203" pitchFamily="34" charset="0"/>
              </a:rPr>
              <a:t> offers a tailored solution to the challenges faced by Sri Lankan interns by providing a dedicated platform for connecting, collaborating, and innovating. Our platform utilizes an advanced matching algorithm to pair interns with similar interests and abilities, ensuring compatibility and fostering effective teamwork. Through virtual collaboration spaces, interns can work together in real-time, facilitating seamless project development. Mentorship programs offer guidance from experienced professionals, helping interns refine their project ideas and navigate the startup landscape. </a:t>
            </a:r>
          </a:p>
        </p:txBody>
      </p:sp>
    </p:spTree>
    <p:extLst>
      <p:ext uri="{BB962C8B-B14F-4D97-AF65-F5344CB8AC3E}">
        <p14:creationId xmlns:p14="http://schemas.microsoft.com/office/powerpoint/2010/main" val="2494831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3"/>
          <p:cNvGrpSpPr/>
          <p:nvPr/>
        </p:nvGrpSpPr>
        <p:grpSpPr>
          <a:xfrm>
            <a:off x="0" y="0"/>
            <a:ext cx="18288000" cy="1791688"/>
            <a:chOff x="0" y="0"/>
            <a:chExt cx="4816593" cy="471885"/>
          </a:xfrm>
        </p:grpSpPr>
        <p:sp>
          <p:nvSpPr>
            <p:cNvPr id="116" name="Google Shape;116;p3"/>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B556EF"/>
                </a:gs>
                <a:gs pos="100000">
                  <a:srgbClr val="181D94"/>
                </a:gs>
              </a:gsLst>
              <a:lin ang="0" scaled="0"/>
            </a:gradFill>
            <a:ln>
              <a:noFill/>
            </a:ln>
          </p:spPr>
        </p:sp>
        <p:sp>
          <p:nvSpPr>
            <p:cNvPr id="117" name="Google Shape;117;p3"/>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8" name="Google Shape;118;p3"/>
          <p:cNvSpPr/>
          <p:nvPr/>
        </p:nvSpPr>
        <p:spPr>
          <a:xfrm>
            <a:off x="10568283" y="-554445"/>
            <a:ext cx="8137508" cy="2258868"/>
          </a:xfrm>
          <a:custGeom>
            <a:avLst/>
            <a:gdLst/>
            <a:ahLst/>
            <a:cxnLst/>
            <a:rect l="l" t="t" r="r" b="b"/>
            <a:pathLst>
              <a:path w="8137508" h="2258868" extrusionOk="0">
                <a:moveTo>
                  <a:pt x="0" y="0"/>
                </a:moveTo>
                <a:lnTo>
                  <a:pt x="8137508" y="0"/>
                </a:lnTo>
                <a:lnTo>
                  <a:pt x="8137508" y="2258868"/>
                </a:lnTo>
                <a:lnTo>
                  <a:pt x="0" y="2258868"/>
                </a:lnTo>
                <a:lnTo>
                  <a:pt x="0" y="0"/>
                </a:lnTo>
                <a:close/>
              </a:path>
            </a:pathLst>
          </a:custGeom>
          <a:blipFill rotWithShape="1">
            <a:blip r:embed="rId3">
              <a:alphaModFix/>
            </a:blip>
            <a:stretch>
              <a:fillRect b="-65527"/>
            </a:stretch>
          </a:blipFill>
          <a:ln>
            <a:noFill/>
          </a:ln>
        </p:spPr>
      </p:sp>
      <p:sp>
        <p:nvSpPr>
          <p:cNvPr id="122" name="Google Shape;122;p3"/>
          <p:cNvSpPr txBox="1"/>
          <p:nvPr/>
        </p:nvSpPr>
        <p:spPr>
          <a:xfrm>
            <a:off x="452430" y="747161"/>
            <a:ext cx="7504593" cy="61535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3621" b="0" i="0" u="none" strike="noStrike" cap="none">
                <a:solidFill>
                  <a:srgbClr val="FFFFFF"/>
                </a:solidFill>
                <a:latin typeface="Arial"/>
                <a:ea typeface="Arial"/>
                <a:cs typeface="Arial"/>
                <a:sym typeface="Arial"/>
              </a:rPr>
              <a:t>IDEALIZE 2024 - Team Proposal</a:t>
            </a:r>
            <a:endParaRPr/>
          </a:p>
        </p:txBody>
      </p:sp>
      <p:grpSp>
        <p:nvGrpSpPr>
          <p:cNvPr id="123" name="Google Shape;123;p3"/>
          <p:cNvGrpSpPr/>
          <p:nvPr/>
        </p:nvGrpSpPr>
        <p:grpSpPr>
          <a:xfrm>
            <a:off x="-4" y="1803916"/>
            <a:ext cx="18288000" cy="998001"/>
            <a:chOff x="0" y="0"/>
            <a:chExt cx="4816593" cy="262848"/>
          </a:xfrm>
        </p:grpSpPr>
        <p:sp>
          <p:nvSpPr>
            <p:cNvPr id="124" name="Google Shape;124;p3"/>
            <p:cNvSpPr/>
            <p:nvPr/>
          </p:nvSpPr>
          <p:spPr>
            <a:xfrm>
              <a:off x="0" y="0"/>
              <a:ext cx="4816592" cy="262848"/>
            </a:xfrm>
            <a:custGeom>
              <a:avLst/>
              <a:gdLst/>
              <a:ahLst/>
              <a:cxnLst/>
              <a:rect l="l" t="t" r="r" b="b"/>
              <a:pathLst>
                <a:path w="4816592" h="262848" extrusionOk="0">
                  <a:moveTo>
                    <a:pt x="0" y="0"/>
                  </a:moveTo>
                  <a:lnTo>
                    <a:pt x="4816592" y="0"/>
                  </a:lnTo>
                  <a:lnTo>
                    <a:pt x="4816592" y="262848"/>
                  </a:lnTo>
                  <a:lnTo>
                    <a:pt x="0" y="262848"/>
                  </a:lnTo>
                  <a:close/>
                </a:path>
              </a:pathLst>
            </a:custGeom>
            <a:solidFill>
              <a:srgbClr val="20094D"/>
            </a:solidFill>
            <a:ln>
              <a:noFill/>
            </a:ln>
          </p:spPr>
        </p:sp>
        <p:sp>
          <p:nvSpPr>
            <p:cNvPr id="125" name="Google Shape;125;p3"/>
            <p:cNvSpPr txBox="1"/>
            <p:nvPr/>
          </p:nvSpPr>
          <p:spPr>
            <a:xfrm>
              <a:off x="0" y="0"/>
              <a:ext cx="4816593" cy="262848"/>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6" name="Google Shape;126;p3"/>
          <p:cNvGrpSpPr/>
          <p:nvPr/>
        </p:nvGrpSpPr>
        <p:grpSpPr>
          <a:xfrm>
            <a:off x="4762" y="-761863"/>
            <a:ext cx="18705791" cy="2553550"/>
            <a:chOff x="0" y="0"/>
            <a:chExt cx="24941055" cy="3404734"/>
          </a:xfrm>
        </p:grpSpPr>
        <p:grpSp>
          <p:nvGrpSpPr>
            <p:cNvPr id="127" name="Google Shape;127;p3"/>
            <p:cNvGrpSpPr/>
            <p:nvPr/>
          </p:nvGrpSpPr>
          <p:grpSpPr>
            <a:xfrm>
              <a:off x="0" y="1015817"/>
              <a:ext cx="24384000" cy="2388917"/>
              <a:chOff x="0" y="0"/>
              <a:chExt cx="4816593" cy="471885"/>
            </a:xfrm>
          </p:grpSpPr>
          <p:sp>
            <p:nvSpPr>
              <p:cNvPr id="128" name="Google Shape;128;p3"/>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B556EF"/>
                  </a:gs>
                  <a:gs pos="100000">
                    <a:srgbClr val="181D94"/>
                  </a:gs>
                </a:gsLst>
                <a:lin ang="0" scaled="0"/>
              </a:gradFill>
              <a:ln>
                <a:noFill/>
              </a:ln>
            </p:spPr>
          </p:sp>
          <p:sp>
            <p:nvSpPr>
              <p:cNvPr id="129" name="Google Shape;129;p3"/>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0" name="Google Shape;130;p3"/>
            <p:cNvSpPr/>
            <p:nvPr/>
          </p:nvSpPr>
          <p:spPr>
            <a:xfrm>
              <a:off x="14091045" y="0"/>
              <a:ext cx="10850010" cy="3011824"/>
            </a:xfrm>
            <a:custGeom>
              <a:avLst/>
              <a:gdLst/>
              <a:ahLst/>
              <a:cxnLst/>
              <a:rect l="l" t="t" r="r" b="b"/>
              <a:pathLst>
                <a:path w="10850010" h="3011824" extrusionOk="0">
                  <a:moveTo>
                    <a:pt x="0" y="0"/>
                  </a:moveTo>
                  <a:lnTo>
                    <a:pt x="10850010" y="0"/>
                  </a:lnTo>
                  <a:lnTo>
                    <a:pt x="10850010" y="3011824"/>
                  </a:lnTo>
                  <a:lnTo>
                    <a:pt x="0" y="3011824"/>
                  </a:lnTo>
                  <a:lnTo>
                    <a:pt x="0" y="0"/>
                  </a:lnTo>
                  <a:close/>
                </a:path>
              </a:pathLst>
            </a:custGeom>
            <a:blipFill rotWithShape="1">
              <a:blip r:embed="rId3">
                <a:alphaModFix/>
              </a:blip>
              <a:stretch>
                <a:fillRect b="-65527"/>
              </a:stretch>
            </a:blipFill>
            <a:ln>
              <a:noFill/>
            </a:ln>
          </p:spPr>
        </p:sp>
        <p:sp>
          <p:nvSpPr>
            <p:cNvPr id="131" name="Google Shape;131;p3"/>
            <p:cNvSpPr txBox="1"/>
            <p:nvPr/>
          </p:nvSpPr>
          <p:spPr>
            <a:xfrm>
              <a:off x="719561" y="1725925"/>
              <a:ext cx="11025274" cy="92456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0" i="0" u="none" strike="noStrike" cap="none">
                  <a:solidFill>
                    <a:srgbClr val="FFFFFF"/>
                  </a:solidFill>
                  <a:latin typeface="Arial"/>
                  <a:ea typeface="Arial"/>
                  <a:cs typeface="Arial"/>
                  <a:sym typeface="Arial"/>
                </a:rPr>
                <a:t>IDEALIZE 2024 - Team Proposal</a:t>
              </a:r>
              <a:endParaRPr/>
            </a:p>
          </p:txBody>
        </p:sp>
      </p:grpSp>
      <p:grpSp>
        <p:nvGrpSpPr>
          <p:cNvPr id="140" name="Google Shape;140;p3"/>
          <p:cNvGrpSpPr/>
          <p:nvPr/>
        </p:nvGrpSpPr>
        <p:grpSpPr>
          <a:xfrm>
            <a:off x="544433" y="3381852"/>
            <a:ext cx="4471769" cy="872110"/>
            <a:chOff x="0" y="0"/>
            <a:chExt cx="1177742" cy="229690"/>
          </a:xfrm>
        </p:grpSpPr>
        <p:sp>
          <p:nvSpPr>
            <p:cNvPr id="141" name="Google Shape;141;p3"/>
            <p:cNvSpPr/>
            <p:nvPr/>
          </p:nvSpPr>
          <p:spPr>
            <a:xfrm>
              <a:off x="0" y="0"/>
              <a:ext cx="1177742" cy="229690"/>
            </a:xfrm>
            <a:custGeom>
              <a:avLst/>
              <a:gdLst/>
              <a:ahLst/>
              <a:cxnLst/>
              <a:rect l="l" t="t" r="r" b="b"/>
              <a:pathLst>
                <a:path w="1177742" h="229690" extrusionOk="0">
                  <a:moveTo>
                    <a:pt x="19044" y="0"/>
                  </a:moveTo>
                  <a:lnTo>
                    <a:pt x="1158698" y="0"/>
                  </a:lnTo>
                  <a:cubicBezTo>
                    <a:pt x="1169216" y="0"/>
                    <a:pt x="1177742" y="8526"/>
                    <a:pt x="1177742" y="19044"/>
                  </a:cubicBezTo>
                  <a:lnTo>
                    <a:pt x="1177742" y="210646"/>
                  </a:lnTo>
                  <a:cubicBezTo>
                    <a:pt x="1177742" y="221164"/>
                    <a:pt x="1169216" y="229690"/>
                    <a:pt x="1158698" y="229690"/>
                  </a:cubicBezTo>
                  <a:lnTo>
                    <a:pt x="19044" y="229690"/>
                  </a:lnTo>
                  <a:cubicBezTo>
                    <a:pt x="8526" y="229690"/>
                    <a:pt x="0" y="221164"/>
                    <a:pt x="0" y="210646"/>
                  </a:cubicBezTo>
                  <a:lnTo>
                    <a:pt x="0" y="19044"/>
                  </a:lnTo>
                  <a:cubicBezTo>
                    <a:pt x="0" y="8526"/>
                    <a:pt x="8526" y="0"/>
                    <a:pt x="19044" y="0"/>
                  </a:cubicBezTo>
                  <a:close/>
                </a:path>
              </a:pathLst>
            </a:custGeom>
            <a:solidFill>
              <a:srgbClr val="BCB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txBox="1"/>
            <p:nvPr/>
          </p:nvSpPr>
          <p:spPr>
            <a:xfrm>
              <a:off x="0" y="0"/>
              <a:ext cx="1177742" cy="229690"/>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3" name="Google Shape;143;p3"/>
          <p:cNvSpPr txBox="1"/>
          <p:nvPr/>
        </p:nvSpPr>
        <p:spPr>
          <a:xfrm>
            <a:off x="-647299" y="1957660"/>
            <a:ext cx="19925861" cy="1518576"/>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None/>
            </a:pPr>
            <a:r>
              <a:rPr lang="en-US" sz="3400" b="1" i="0" u="none" strike="noStrike" cap="none" dirty="0">
                <a:solidFill>
                  <a:srgbClr val="FFFFFF"/>
                </a:solidFill>
                <a:latin typeface="Lato"/>
                <a:ea typeface="Lato"/>
                <a:cs typeface="Lato"/>
                <a:sym typeface="Lato"/>
              </a:rPr>
              <a:t>App / Web Overview , Uniqueness of Web  / App</a:t>
            </a:r>
            <a:endParaRPr dirty="0"/>
          </a:p>
          <a:p>
            <a:pPr marL="0" marR="0" lvl="0" indent="0" algn="ctr" rtl="0">
              <a:lnSpc>
                <a:spcPct val="119000"/>
              </a:lnSpc>
              <a:spcBef>
                <a:spcPts val="0"/>
              </a:spcBef>
              <a:spcAft>
                <a:spcPts val="0"/>
              </a:spcAft>
              <a:buNone/>
            </a:pPr>
            <a:endParaRPr sz="3400" b="1" i="0" u="none" strike="noStrike" cap="none" dirty="0">
              <a:solidFill>
                <a:srgbClr val="FFFFFF"/>
              </a:solidFill>
              <a:latin typeface="Lato"/>
              <a:ea typeface="Lato"/>
              <a:cs typeface="Lato"/>
              <a:sym typeface="Lato"/>
            </a:endParaRPr>
          </a:p>
          <a:p>
            <a:pPr marL="0" marR="0" lvl="0" indent="0" algn="ctr" rtl="0">
              <a:lnSpc>
                <a:spcPct val="119000"/>
              </a:lnSpc>
              <a:spcBef>
                <a:spcPts val="0"/>
              </a:spcBef>
              <a:spcAft>
                <a:spcPts val="0"/>
              </a:spcAft>
              <a:buNone/>
            </a:pPr>
            <a:endParaRPr sz="3400" b="1" i="0" u="none" strike="noStrike" cap="none" dirty="0">
              <a:solidFill>
                <a:srgbClr val="FFFFFF"/>
              </a:solidFill>
              <a:latin typeface="Lato"/>
              <a:ea typeface="Lato"/>
              <a:cs typeface="Lato"/>
              <a:sym typeface="Lato"/>
            </a:endParaRPr>
          </a:p>
        </p:txBody>
      </p:sp>
      <p:grpSp>
        <p:nvGrpSpPr>
          <p:cNvPr id="144" name="Google Shape;144;p3"/>
          <p:cNvGrpSpPr/>
          <p:nvPr/>
        </p:nvGrpSpPr>
        <p:grpSpPr>
          <a:xfrm>
            <a:off x="544433" y="7458844"/>
            <a:ext cx="4471769" cy="870496"/>
            <a:chOff x="0" y="0"/>
            <a:chExt cx="1177742" cy="229265"/>
          </a:xfrm>
        </p:grpSpPr>
        <p:sp>
          <p:nvSpPr>
            <p:cNvPr id="145" name="Google Shape;145;p3"/>
            <p:cNvSpPr/>
            <p:nvPr/>
          </p:nvSpPr>
          <p:spPr>
            <a:xfrm>
              <a:off x="0" y="0"/>
              <a:ext cx="1177742" cy="229265"/>
            </a:xfrm>
            <a:custGeom>
              <a:avLst/>
              <a:gdLst/>
              <a:ahLst/>
              <a:cxnLst/>
              <a:rect l="l" t="t" r="r" b="b"/>
              <a:pathLst>
                <a:path w="1177742" h="229265" extrusionOk="0">
                  <a:moveTo>
                    <a:pt x="19044" y="0"/>
                  </a:moveTo>
                  <a:lnTo>
                    <a:pt x="1158698" y="0"/>
                  </a:lnTo>
                  <a:cubicBezTo>
                    <a:pt x="1169216" y="0"/>
                    <a:pt x="1177742" y="8526"/>
                    <a:pt x="1177742" y="19044"/>
                  </a:cubicBezTo>
                  <a:lnTo>
                    <a:pt x="1177742" y="210221"/>
                  </a:lnTo>
                  <a:cubicBezTo>
                    <a:pt x="1177742" y="220739"/>
                    <a:pt x="1169216" y="229265"/>
                    <a:pt x="1158698" y="229265"/>
                  </a:cubicBezTo>
                  <a:lnTo>
                    <a:pt x="19044" y="229265"/>
                  </a:lnTo>
                  <a:cubicBezTo>
                    <a:pt x="8526" y="229265"/>
                    <a:pt x="0" y="220739"/>
                    <a:pt x="0" y="210221"/>
                  </a:cubicBezTo>
                  <a:lnTo>
                    <a:pt x="0" y="19044"/>
                  </a:lnTo>
                  <a:cubicBezTo>
                    <a:pt x="0" y="8526"/>
                    <a:pt x="8526" y="0"/>
                    <a:pt x="19044" y="0"/>
                  </a:cubicBezTo>
                  <a:close/>
                </a:path>
              </a:pathLst>
            </a:custGeom>
            <a:solidFill>
              <a:srgbClr val="BCB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txBox="1"/>
            <p:nvPr/>
          </p:nvSpPr>
          <p:spPr>
            <a:xfrm>
              <a:off x="0" y="0"/>
              <a:ext cx="1177742" cy="22926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47" name="Google Shape;147;p3"/>
          <p:cNvSpPr txBox="1"/>
          <p:nvPr/>
        </p:nvSpPr>
        <p:spPr>
          <a:xfrm>
            <a:off x="430475" y="3269224"/>
            <a:ext cx="17043000" cy="3323987"/>
          </a:xfrm>
          <a:prstGeom prst="rect">
            <a:avLst/>
          </a:prstGeom>
          <a:noFill/>
          <a:ln>
            <a:noFill/>
          </a:ln>
        </p:spPr>
        <p:txBody>
          <a:bodyPr spcFirstLastPara="1" wrap="square" lIns="0" tIns="0" rIns="0" bIns="0" anchor="t" anchorCtr="0">
            <a:spAutoFit/>
          </a:bodyPr>
          <a:lstStyle/>
          <a:p>
            <a:pPr marL="582930" marR="0" lvl="1" indent="-291465" algn="l" rtl="0">
              <a:lnSpc>
                <a:spcPct val="200000"/>
              </a:lnSpc>
              <a:spcBef>
                <a:spcPts val="0"/>
              </a:spcBef>
              <a:spcAft>
                <a:spcPts val="0"/>
              </a:spcAft>
              <a:buClr>
                <a:srgbClr val="000000"/>
              </a:buClr>
              <a:buSzPts val="2700"/>
              <a:buFont typeface="Arial"/>
              <a:buChar char="•"/>
            </a:pPr>
            <a:r>
              <a:rPr lang="en-US" sz="2700" b="1" i="0" u="none" strike="noStrike" cap="none" dirty="0">
                <a:solidFill>
                  <a:srgbClr val="000000"/>
                </a:solidFill>
                <a:latin typeface="Lato"/>
                <a:ea typeface="Lato"/>
                <a:cs typeface="Lato"/>
                <a:sym typeface="Lato"/>
              </a:rPr>
              <a:t>App/Web overview                  : </a:t>
            </a:r>
            <a:r>
              <a:rPr lang="en-US" sz="2700" b="1" i="0" u="none" strike="noStrike" cap="none" dirty="0" err="1">
                <a:solidFill>
                  <a:srgbClr val="000000"/>
                </a:solidFill>
                <a:latin typeface="Lato"/>
                <a:ea typeface="Lato"/>
                <a:cs typeface="Lato"/>
                <a:sym typeface="Lato"/>
              </a:rPr>
              <a:t>InternVille</a:t>
            </a:r>
            <a:r>
              <a:rPr lang="en-US" sz="2700" b="1" i="0" u="none" strike="noStrike" cap="none" dirty="0">
                <a:solidFill>
                  <a:srgbClr val="000000"/>
                </a:solidFill>
                <a:latin typeface="Lato"/>
                <a:ea typeface="Lato"/>
                <a:cs typeface="Lato"/>
                <a:sym typeface="Lato"/>
              </a:rPr>
              <a:t> is a web/app platform designed to match interns based on interests and skills, facilitate project collaboration, provide mentorship, and offer startup resources. The primary goal is to create a conducive environment for interns to gather, collaborate, and eventually form startups.</a:t>
            </a:r>
            <a:endParaRPr b="1" dirty="0"/>
          </a:p>
        </p:txBody>
      </p:sp>
      <p:sp>
        <p:nvSpPr>
          <p:cNvPr id="148" name="Google Shape;148;p3"/>
          <p:cNvSpPr txBox="1"/>
          <p:nvPr/>
        </p:nvSpPr>
        <p:spPr>
          <a:xfrm>
            <a:off x="16658825" y="9008150"/>
            <a:ext cx="1629300" cy="2734500"/>
          </a:xfrm>
          <a:prstGeom prst="rect">
            <a:avLst/>
          </a:prstGeom>
          <a:noFill/>
          <a:ln>
            <a:noFill/>
          </a:ln>
        </p:spPr>
        <p:txBody>
          <a:bodyPr spcFirstLastPara="1" wrap="square" lIns="0" tIns="0" rIns="0" bIns="0" anchor="t" anchorCtr="0">
            <a:spAutoFit/>
          </a:bodyPr>
          <a:lstStyle/>
          <a:p>
            <a:pPr marL="0" lvl="0" indent="0" algn="ctr" rtl="0">
              <a:lnSpc>
                <a:spcPct val="140008"/>
              </a:lnSpc>
              <a:spcBef>
                <a:spcPts val="0"/>
              </a:spcBef>
              <a:spcAft>
                <a:spcPts val="0"/>
              </a:spcAft>
              <a:buNone/>
            </a:pPr>
            <a:r>
              <a:rPr lang="en-US" sz="7401">
                <a:solidFill>
                  <a:srgbClr val="45259B"/>
                </a:solidFill>
              </a:rPr>
              <a:t>02</a:t>
            </a:r>
            <a:endParaRPr/>
          </a:p>
          <a:p>
            <a:pPr marL="0" marR="0" lvl="0" indent="0" algn="ctr" rtl="0">
              <a:lnSpc>
                <a:spcPct val="140008"/>
              </a:lnSpc>
              <a:spcBef>
                <a:spcPts val="0"/>
              </a:spcBef>
              <a:spcAft>
                <a:spcPts val="0"/>
              </a:spcAft>
              <a:buNone/>
            </a:pPr>
            <a:endParaRPr sz="7401">
              <a:solidFill>
                <a:srgbClr val="45259B"/>
              </a:solidFill>
            </a:endParaRPr>
          </a:p>
        </p:txBody>
      </p:sp>
      <p:sp>
        <p:nvSpPr>
          <p:cNvPr id="154" name="Google Shape;154;p3"/>
          <p:cNvSpPr txBox="1"/>
          <p:nvPr/>
        </p:nvSpPr>
        <p:spPr>
          <a:xfrm>
            <a:off x="430475" y="7393493"/>
            <a:ext cx="17043000" cy="2981907"/>
          </a:xfrm>
          <a:prstGeom prst="rect">
            <a:avLst/>
          </a:prstGeom>
          <a:noFill/>
          <a:ln>
            <a:noFill/>
          </a:ln>
        </p:spPr>
        <p:txBody>
          <a:bodyPr spcFirstLastPara="1" wrap="square" lIns="0" tIns="0" rIns="0" bIns="0" anchor="t" anchorCtr="0">
            <a:spAutoFit/>
          </a:bodyPr>
          <a:lstStyle/>
          <a:p>
            <a:pPr marL="581877" marR="0" lvl="1" indent="-290938" algn="l" rtl="0">
              <a:lnSpc>
                <a:spcPct val="200000"/>
              </a:lnSpc>
              <a:spcBef>
                <a:spcPts val="0"/>
              </a:spcBef>
              <a:spcAft>
                <a:spcPts val="0"/>
              </a:spcAft>
              <a:buClr>
                <a:srgbClr val="000000"/>
              </a:buClr>
              <a:buSzPts val="2695"/>
              <a:buFont typeface="Arial"/>
              <a:buChar char="•"/>
            </a:pPr>
            <a:r>
              <a:rPr lang="en-US" sz="2695" b="1" i="0" u="none" strike="noStrike" cap="none" dirty="0">
                <a:solidFill>
                  <a:srgbClr val="000000"/>
                </a:solidFill>
                <a:latin typeface="Lato"/>
                <a:ea typeface="Lato"/>
                <a:cs typeface="Lato"/>
                <a:sym typeface="Lato"/>
              </a:rPr>
              <a:t>Uniqueness                                 :  Differentiates itself from LinkedIn by focusing on interns' needs, including features like project showcases, virtual collaboration spaces, a resource library, gamification, and crowdfunding, all aimed at nurturing startup formation..</a:t>
            </a:r>
            <a:endParaRPr b="1" dirty="0"/>
          </a:p>
          <a:p>
            <a:pPr marL="0" marR="0" lvl="0" indent="0" algn="ctr" rtl="0">
              <a:lnSpc>
                <a:spcPct val="118998"/>
              </a:lnSpc>
              <a:spcBef>
                <a:spcPts val="0"/>
              </a:spcBef>
              <a:spcAft>
                <a:spcPts val="0"/>
              </a:spcAft>
              <a:buNone/>
            </a:pPr>
            <a:endParaRPr sz="2695" b="0" i="0" u="none" strike="noStrike" cap="none" dirty="0">
              <a:solidFill>
                <a:srgbClr val="000000"/>
              </a:solidFill>
              <a:latin typeface="Lato"/>
              <a:ea typeface="Lato"/>
              <a:cs typeface="Lato"/>
              <a:sym typeface="Lato"/>
            </a:endParaRPr>
          </a:p>
        </p:txBody>
      </p:sp>
    </p:spTree>
    <p:extLst>
      <p:ext uri="{BB962C8B-B14F-4D97-AF65-F5344CB8AC3E}">
        <p14:creationId xmlns:p14="http://schemas.microsoft.com/office/powerpoint/2010/main" val="3405096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grpSp>
        <p:nvGrpSpPr>
          <p:cNvPr id="159" name="Google Shape;159;p4"/>
          <p:cNvGrpSpPr/>
          <p:nvPr/>
        </p:nvGrpSpPr>
        <p:grpSpPr>
          <a:xfrm>
            <a:off x="0" y="0"/>
            <a:ext cx="18288000" cy="1791688"/>
            <a:chOff x="0" y="0"/>
            <a:chExt cx="4816593" cy="471885"/>
          </a:xfrm>
        </p:grpSpPr>
        <p:sp>
          <p:nvSpPr>
            <p:cNvPr id="160" name="Google Shape;160;p4"/>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9626E4"/>
                </a:gs>
                <a:gs pos="100000">
                  <a:srgbClr val="181D94"/>
                </a:gs>
              </a:gsLst>
              <a:lin ang="0" scaled="0"/>
            </a:gradFill>
            <a:ln>
              <a:noFill/>
            </a:ln>
          </p:spPr>
        </p:sp>
        <p:sp>
          <p:nvSpPr>
            <p:cNvPr id="161" name="Google Shape;161;p4"/>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2" name="Google Shape;162;p4"/>
          <p:cNvSpPr/>
          <p:nvPr/>
        </p:nvSpPr>
        <p:spPr>
          <a:xfrm>
            <a:off x="10568283" y="-554445"/>
            <a:ext cx="8137508" cy="2258868"/>
          </a:xfrm>
          <a:custGeom>
            <a:avLst/>
            <a:gdLst/>
            <a:ahLst/>
            <a:cxnLst/>
            <a:rect l="l" t="t" r="r" b="b"/>
            <a:pathLst>
              <a:path w="8137508" h="2258868" extrusionOk="0">
                <a:moveTo>
                  <a:pt x="0" y="0"/>
                </a:moveTo>
                <a:lnTo>
                  <a:pt x="8137508" y="0"/>
                </a:lnTo>
                <a:lnTo>
                  <a:pt x="8137508" y="2258868"/>
                </a:lnTo>
                <a:lnTo>
                  <a:pt x="0" y="2258868"/>
                </a:lnTo>
                <a:lnTo>
                  <a:pt x="0" y="0"/>
                </a:lnTo>
                <a:close/>
              </a:path>
            </a:pathLst>
          </a:custGeom>
          <a:blipFill rotWithShape="1">
            <a:blip r:embed="rId3">
              <a:alphaModFix/>
            </a:blip>
            <a:stretch>
              <a:fillRect b="-65527"/>
            </a:stretch>
          </a:blipFill>
          <a:ln>
            <a:noFill/>
          </a:ln>
        </p:spPr>
      </p:sp>
      <p:grpSp>
        <p:nvGrpSpPr>
          <p:cNvPr id="163" name="Google Shape;163;p4"/>
          <p:cNvGrpSpPr/>
          <p:nvPr/>
        </p:nvGrpSpPr>
        <p:grpSpPr>
          <a:xfrm>
            <a:off x="0" y="1704423"/>
            <a:ext cx="18288000" cy="1085266"/>
            <a:chOff x="0" y="0"/>
            <a:chExt cx="4816593" cy="285831"/>
          </a:xfrm>
        </p:grpSpPr>
        <p:sp>
          <p:nvSpPr>
            <p:cNvPr id="164" name="Google Shape;164;p4"/>
            <p:cNvSpPr/>
            <p:nvPr/>
          </p:nvSpPr>
          <p:spPr>
            <a:xfrm>
              <a:off x="0" y="0"/>
              <a:ext cx="4816592" cy="285831"/>
            </a:xfrm>
            <a:custGeom>
              <a:avLst/>
              <a:gdLst/>
              <a:ahLst/>
              <a:cxnLst/>
              <a:rect l="l" t="t" r="r" b="b"/>
              <a:pathLst>
                <a:path w="4816592" h="285831" extrusionOk="0">
                  <a:moveTo>
                    <a:pt x="0" y="0"/>
                  </a:moveTo>
                  <a:lnTo>
                    <a:pt x="4816592" y="0"/>
                  </a:lnTo>
                  <a:lnTo>
                    <a:pt x="4816592" y="285831"/>
                  </a:lnTo>
                  <a:lnTo>
                    <a:pt x="0" y="285831"/>
                  </a:lnTo>
                  <a:close/>
                </a:path>
              </a:pathLst>
            </a:custGeom>
            <a:solidFill>
              <a:srgbClr val="20094D"/>
            </a:solidFill>
            <a:ln>
              <a:noFill/>
            </a:ln>
          </p:spPr>
        </p:sp>
        <p:sp>
          <p:nvSpPr>
            <p:cNvPr id="165" name="Google Shape;165;p4"/>
            <p:cNvSpPr txBox="1"/>
            <p:nvPr/>
          </p:nvSpPr>
          <p:spPr>
            <a:xfrm>
              <a:off x="0" y="0"/>
              <a:ext cx="4816593" cy="285831"/>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6" name="Google Shape;166;p4"/>
          <p:cNvSpPr txBox="1"/>
          <p:nvPr/>
        </p:nvSpPr>
        <p:spPr>
          <a:xfrm>
            <a:off x="452430" y="747161"/>
            <a:ext cx="7504593" cy="61535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3621" b="0" i="0" u="none" strike="noStrike" cap="none">
                <a:solidFill>
                  <a:srgbClr val="FFFFFF"/>
                </a:solidFill>
                <a:latin typeface="Arial"/>
                <a:ea typeface="Arial"/>
                <a:cs typeface="Arial"/>
                <a:sym typeface="Arial"/>
              </a:rPr>
              <a:t>IDEALIZE 2024 - Team Proposal</a:t>
            </a:r>
            <a:endParaRPr/>
          </a:p>
        </p:txBody>
      </p:sp>
      <p:grpSp>
        <p:nvGrpSpPr>
          <p:cNvPr id="167" name="Google Shape;167;p4"/>
          <p:cNvGrpSpPr/>
          <p:nvPr/>
        </p:nvGrpSpPr>
        <p:grpSpPr>
          <a:xfrm>
            <a:off x="4762" y="-761863"/>
            <a:ext cx="18705791" cy="2553550"/>
            <a:chOff x="0" y="0"/>
            <a:chExt cx="24941055" cy="3404734"/>
          </a:xfrm>
        </p:grpSpPr>
        <p:grpSp>
          <p:nvGrpSpPr>
            <p:cNvPr id="168" name="Google Shape;168;p4"/>
            <p:cNvGrpSpPr/>
            <p:nvPr/>
          </p:nvGrpSpPr>
          <p:grpSpPr>
            <a:xfrm>
              <a:off x="0" y="1015817"/>
              <a:ext cx="24384000" cy="2388917"/>
              <a:chOff x="0" y="0"/>
              <a:chExt cx="4816593" cy="471885"/>
            </a:xfrm>
          </p:grpSpPr>
          <p:sp>
            <p:nvSpPr>
              <p:cNvPr id="169" name="Google Shape;169;p4"/>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B556EF"/>
                  </a:gs>
                  <a:gs pos="100000">
                    <a:srgbClr val="181D94"/>
                  </a:gs>
                </a:gsLst>
                <a:lin ang="0" scaled="0"/>
              </a:gradFill>
              <a:ln>
                <a:noFill/>
              </a:ln>
            </p:spPr>
          </p:sp>
          <p:sp>
            <p:nvSpPr>
              <p:cNvPr id="170" name="Google Shape;170;p4"/>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1" name="Google Shape;171;p4"/>
            <p:cNvSpPr/>
            <p:nvPr/>
          </p:nvSpPr>
          <p:spPr>
            <a:xfrm>
              <a:off x="14091045" y="0"/>
              <a:ext cx="10850010" cy="3011824"/>
            </a:xfrm>
            <a:custGeom>
              <a:avLst/>
              <a:gdLst/>
              <a:ahLst/>
              <a:cxnLst/>
              <a:rect l="l" t="t" r="r" b="b"/>
              <a:pathLst>
                <a:path w="10850010" h="3011824" extrusionOk="0">
                  <a:moveTo>
                    <a:pt x="0" y="0"/>
                  </a:moveTo>
                  <a:lnTo>
                    <a:pt x="10850010" y="0"/>
                  </a:lnTo>
                  <a:lnTo>
                    <a:pt x="10850010" y="3011824"/>
                  </a:lnTo>
                  <a:lnTo>
                    <a:pt x="0" y="3011824"/>
                  </a:lnTo>
                  <a:lnTo>
                    <a:pt x="0" y="0"/>
                  </a:lnTo>
                  <a:close/>
                </a:path>
              </a:pathLst>
            </a:custGeom>
            <a:blipFill rotWithShape="1">
              <a:blip r:embed="rId3">
                <a:alphaModFix/>
              </a:blip>
              <a:stretch>
                <a:fillRect b="-65527"/>
              </a:stretch>
            </a:blipFill>
            <a:ln>
              <a:noFill/>
            </a:ln>
          </p:spPr>
        </p:sp>
        <p:sp>
          <p:nvSpPr>
            <p:cNvPr id="172" name="Google Shape;172;p4"/>
            <p:cNvSpPr txBox="1"/>
            <p:nvPr/>
          </p:nvSpPr>
          <p:spPr>
            <a:xfrm>
              <a:off x="719561" y="1725925"/>
              <a:ext cx="11025274" cy="92456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0" i="0" u="none" strike="noStrike" cap="none">
                  <a:solidFill>
                    <a:srgbClr val="FFFFFF"/>
                  </a:solidFill>
                  <a:latin typeface="Arial"/>
                  <a:ea typeface="Arial"/>
                  <a:cs typeface="Arial"/>
                  <a:sym typeface="Arial"/>
                </a:rPr>
                <a:t>IDEALIZE 2024 - Team Proposal</a:t>
              </a:r>
              <a:endParaRPr/>
            </a:p>
          </p:txBody>
        </p:sp>
      </p:grpSp>
      <p:grpSp>
        <p:nvGrpSpPr>
          <p:cNvPr id="173" name="Google Shape;173;p4"/>
          <p:cNvGrpSpPr/>
          <p:nvPr/>
        </p:nvGrpSpPr>
        <p:grpSpPr>
          <a:xfrm>
            <a:off x="544433" y="3658475"/>
            <a:ext cx="4471741" cy="870491"/>
            <a:chOff x="0" y="0"/>
            <a:chExt cx="1177742" cy="229265"/>
          </a:xfrm>
        </p:grpSpPr>
        <p:sp>
          <p:nvSpPr>
            <p:cNvPr id="174" name="Google Shape;174;p4"/>
            <p:cNvSpPr/>
            <p:nvPr/>
          </p:nvSpPr>
          <p:spPr>
            <a:xfrm>
              <a:off x="0" y="0"/>
              <a:ext cx="1177742" cy="229265"/>
            </a:xfrm>
            <a:custGeom>
              <a:avLst/>
              <a:gdLst/>
              <a:ahLst/>
              <a:cxnLst/>
              <a:rect l="l" t="t" r="r" b="b"/>
              <a:pathLst>
                <a:path w="1177742" h="229265" extrusionOk="0">
                  <a:moveTo>
                    <a:pt x="19044" y="0"/>
                  </a:moveTo>
                  <a:lnTo>
                    <a:pt x="1158698" y="0"/>
                  </a:lnTo>
                  <a:cubicBezTo>
                    <a:pt x="1169216" y="0"/>
                    <a:pt x="1177742" y="8526"/>
                    <a:pt x="1177742" y="19044"/>
                  </a:cubicBezTo>
                  <a:lnTo>
                    <a:pt x="1177742" y="210221"/>
                  </a:lnTo>
                  <a:cubicBezTo>
                    <a:pt x="1177742" y="220739"/>
                    <a:pt x="1169216" y="229265"/>
                    <a:pt x="1158698" y="229265"/>
                  </a:cubicBezTo>
                  <a:lnTo>
                    <a:pt x="19044" y="229265"/>
                  </a:lnTo>
                  <a:cubicBezTo>
                    <a:pt x="8526" y="229265"/>
                    <a:pt x="0" y="220739"/>
                    <a:pt x="0" y="210221"/>
                  </a:cubicBezTo>
                  <a:lnTo>
                    <a:pt x="0" y="19044"/>
                  </a:lnTo>
                  <a:cubicBezTo>
                    <a:pt x="0" y="8526"/>
                    <a:pt x="8526" y="0"/>
                    <a:pt x="19044" y="0"/>
                  </a:cubicBezTo>
                  <a:close/>
                </a:path>
              </a:pathLst>
            </a:custGeom>
            <a:solidFill>
              <a:srgbClr val="BCB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txBox="1"/>
            <p:nvPr/>
          </p:nvSpPr>
          <p:spPr>
            <a:xfrm>
              <a:off x="0" y="0"/>
              <a:ext cx="1177742" cy="22926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6" name="Google Shape;176;p4"/>
          <p:cNvSpPr txBox="1"/>
          <p:nvPr/>
        </p:nvSpPr>
        <p:spPr>
          <a:xfrm>
            <a:off x="5500510" y="2868498"/>
            <a:ext cx="11914780" cy="7134645"/>
          </a:xfrm>
          <a:prstGeom prst="rect">
            <a:avLst/>
          </a:prstGeom>
          <a:noFill/>
          <a:ln>
            <a:noFill/>
          </a:ln>
        </p:spPr>
        <p:txBody>
          <a:bodyPr spcFirstLastPara="1" wrap="square" lIns="0" tIns="0" rIns="0" bIns="0" anchor="t" anchorCtr="0">
            <a:spAutoFit/>
          </a:bodyPr>
          <a:lstStyle/>
          <a:p>
            <a:pPr marL="0" marR="0" lvl="0" indent="0" algn="l" rtl="0">
              <a:lnSpc>
                <a:spcPct val="269500"/>
              </a:lnSpc>
              <a:spcBef>
                <a:spcPts val="0"/>
              </a:spcBef>
              <a:spcAft>
                <a:spcPts val="0"/>
              </a:spcAft>
              <a:buNone/>
            </a:pPr>
            <a:endParaRPr sz="1800" b="0" i="0" u="none" strike="noStrike" cap="none" dirty="0">
              <a:solidFill>
                <a:schemeClr val="dk1"/>
              </a:solidFill>
              <a:latin typeface="Calibri"/>
              <a:ea typeface="Calibri"/>
              <a:cs typeface="Calibri"/>
              <a:sym typeface="Calibri"/>
            </a:endParaRPr>
          </a:p>
          <a:p>
            <a:pPr marL="0" marR="0" lvl="0" indent="0" rtl="0">
              <a:lnSpc>
                <a:spcPct val="200000"/>
              </a:lnSpc>
              <a:spcBef>
                <a:spcPts val="0"/>
              </a:spcBef>
              <a:spcAft>
                <a:spcPts val="0"/>
              </a:spcAft>
              <a:buNone/>
            </a:pPr>
            <a:r>
              <a:rPr lang="en-US" sz="2695" b="1" i="0" u="none" strike="noStrike" cap="none" dirty="0">
                <a:solidFill>
                  <a:srgbClr val="000000"/>
                </a:solidFill>
                <a:latin typeface="Lato"/>
                <a:ea typeface="Lato"/>
                <a:cs typeface="Lato"/>
                <a:sym typeface="Lato"/>
              </a:rPr>
              <a:t>Phase 1 :</a:t>
            </a:r>
            <a:r>
              <a:rPr lang="en-US" sz="2695" b="0" i="0" u="none" strike="noStrike" cap="none" dirty="0">
                <a:solidFill>
                  <a:srgbClr val="000000"/>
                </a:solidFill>
                <a:latin typeface="Lato"/>
                <a:ea typeface="Lato"/>
                <a:cs typeface="Lato"/>
                <a:sym typeface="Lato"/>
              </a:rPr>
              <a:t> Develop and launch core features, including the matching algorithm and project showcases.                         -</a:t>
            </a:r>
          </a:p>
          <a:p>
            <a:pPr marL="0" marR="0" lvl="0" indent="0" algn="just" rtl="0">
              <a:lnSpc>
                <a:spcPct val="200000"/>
              </a:lnSpc>
              <a:spcBef>
                <a:spcPts val="0"/>
              </a:spcBef>
              <a:spcAft>
                <a:spcPts val="0"/>
              </a:spcAft>
              <a:buNone/>
            </a:pPr>
            <a:r>
              <a:rPr lang="en-US" sz="2695" b="1" i="0" u="none" strike="noStrike" cap="none" dirty="0">
                <a:solidFill>
                  <a:srgbClr val="000000"/>
                </a:solidFill>
                <a:latin typeface="Lato"/>
                <a:ea typeface="Lato"/>
                <a:cs typeface="Lato"/>
                <a:sym typeface="Lato"/>
              </a:rPr>
              <a:t>Phase 2 : </a:t>
            </a:r>
            <a:r>
              <a:rPr lang="en-US" sz="2695" b="0" i="0" u="none" strike="noStrike" cap="none" dirty="0">
                <a:solidFill>
                  <a:srgbClr val="000000"/>
                </a:solidFill>
                <a:latin typeface="Lato"/>
                <a:ea typeface="Lato"/>
                <a:cs typeface="Lato"/>
                <a:sym typeface="Lato"/>
              </a:rPr>
              <a:t>Integrate mentorship programs and expand the resource library.        </a:t>
            </a:r>
          </a:p>
          <a:p>
            <a:pPr marL="0" marR="0" lvl="0" indent="0" algn="just" rtl="0">
              <a:lnSpc>
                <a:spcPct val="200000"/>
              </a:lnSpc>
              <a:spcBef>
                <a:spcPts val="0"/>
              </a:spcBef>
              <a:spcAft>
                <a:spcPts val="0"/>
              </a:spcAft>
              <a:buNone/>
            </a:pPr>
            <a:r>
              <a:rPr lang="en-US" sz="2695" b="1" i="0" u="none" strike="noStrike" cap="none" dirty="0">
                <a:solidFill>
                  <a:srgbClr val="000000"/>
                </a:solidFill>
                <a:latin typeface="Lato"/>
                <a:ea typeface="Lato"/>
                <a:cs typeface="Lato"/>
                <a:sym typeface="Lato"/>
              </a:rPr>
              <a:t>Phase 3 : </a:t>
            </a:r>
            <a:r>
              <a:rPr lang="en-US" sz="2695" b="0" i="0" u="none" strike="noStrike" cap="none" dirty="0">
                <a:solidFill>
                  <a:srgbClr val="000000"/>
                </a:solidFill>
                <a:latin typeface="Lato"/>
                <a:ea typeface="Lato"/>
                <a:cs typeface="Lato"/>
                <a:sym typeface="Lato"/>
              </a:rPr>
              <a:t>Introduce gamification, job board, and crowdfunding to support                 startup formation.</a:t>
            </a:r>
            <a:endParaRPr sz="2695" b="0" i="0" u="none" strike="noStrike" cap="none" dirty="0">
              <a:solidFill>
                <a:srgbClr val="000000"/>
              </a:solidFill>
              <a:latin typeface="Lato"/>
              <a:ea typeface="Lato"/>
              <a:cs typeface="Lato"/>
              <a:sym typeface="Lato"/>
            </a:endParaRPr>
          </a:p>
          <a:p>
            <a:pPr marL="0" marR="0" lvl="0" indent="0" algn="l" rtl="0">
              <a:lnSpc>
                <a:spcPct val="180000"/>
              </a:lnSpc>
              <a:spcBef>
                <a:spcPts val="0"/>
              </a:spcBef>
              <a:spcAft>
                <a:spcPts val="0"/>
              </a:spcAft>
              <a:buNone/>
            </a:pPr>
            <a:endParaRPr sz="2695" b="0" i="0" u="none" strike="noStrike" cap="none" dirty="0">
              <a:solidFill>
                <a:srgbClr val="000000"/>
              </a:solidFill>
              <a:latin typeface="Lato"/>
              <a:ea typeface="Lato"/>
              <a:cs typeface="Lato"/>
              <a:sym typeface="Lato"/>
            </a:endParaRPr>
          </a:p>
          <a:p>
            <a:pPr marL="0" marR="0" lvl="0" indent="0" algn="l" rtl="0">
              <a:lnSpc>
                <a:spcPct val="180000"/>
              </a:lnSpc>
              <a:spcBef>
                <a:spcPts val="0"/>
              </a:spcBef>
              <a:spcAft>
                <a:spcPts val="0"/>
              </a:spcAft>
              <a:buNone/>
            </a:pPr>
            <a:endParaRPr sz="2695" b="0" i="0" u="none" strike="noStrike" cap="none" dirty="0">
              <a:solidFill>
                <a:srgbClr val="000000"/>
              </a:solidFill>
              <a:latin typeface="Lato"/>
              <a:ea typeface="Lato"/>
              <a:cs typeface="Lato"/>
              <a:sym typeface="Lato"/>
            </a:endParaRPr>
          </a:p>
          <a:p>
            <a:pPr marL="0" marR="0" lvl="0" indent="0" algn="l" rtl="0">
              <a:lnSpc>
                <a:spcPct val="180000"/>
              </a:lnSpc>
              <a:spcBef>
                <a:spcPts val="0"/>
              </a:spcBef>
              <a:spcAft>
                <a:spcPts val="0"/>
              </a:spcAft>
              <a:buNone/>
            </a:pPr>
            <a:endParaRPr sz="2695" b="0" i="0" u="none" strike="noStrike" cap="none" dirty="0">
              <a:solidFill>
                <a:srgbClr val="000000"/>
              </a:solidFill>
              <a:latin typeface="Lato"/>
              <a:ea typeface="Lato"/>
              <a:cs typeface="Lato"/>
              <a:sym typeface="Lato"/>
            </a:endParaRPr>
          </a:p>
        </p:txBody>
      </p:sp>
      <p:sp>
        <p:nvSpPr>
          <p:cNvPr id="177" name="Google Shape;177;p4"/>
          <p:cNvSpPr txBox="1"/>
          <p:nvPr/>
        </p:nvSpPr>
        <p:spPr>
          <a:xfrm>
            <a:off x="0" y="2064945"/>
            <a:ext cx="18288000" cy="509071"/>
          </a:xfrm>
          <a:prstGeom prst="rect">
            <a:avLst/>
          </a:prstGeom>
          <a:noFill/>
          <a:ln>
            <a:noFill/>
          </a:ln>
        </p:spPr>
        <p:txBody>
          <a:bodyPr spcFirstLastPara="1" wrap="square" lIns="0" tIns="0" rIns="0" bIns="0" anchor="t" anchorCtr="0">
            <a:spAutoFit/>
          </a:bodyPr>
          <a:lstStyle/>
          <a:p>
            <a:pPr marL="0" marR="0" lvl="0" indent="0" algn="ctr" rtl="0">
              <a:lnSpc>
                <a:spcPct val="119005"/>
              </a:lnSpc>
              <a:spcBef>
                <a:spcPts val="0"/>
              </a:spcBef>
              <a:spcAft>
                <a:spcPts val="0"/>
              </a:spcAft>
              <a:buNone/>
            </a:pPr>
            <a:r>
              <a:rPr lang="en-US" sz="3399" b="0" i="0" u="none" strike="noStrike" cap="none">
                <a:solidFill>
                  <a:srgbClr val="FFFFFF"/>
                </a:solidFill>
                <a:latin typeface="Lato"/>
                <a:ea typeface="Lato"/>
                <a:cs typeface="Lato"/>
                <a:sym typeface="Lato"/>
              </a:rPr>
              <a:t>Implementation and Market Plan</a:t>
            </a:r>
            <a:endParaRPr/>
          </a:p>
        </p:txBody>
      </p:sp>
      <p:sp>
        <p:nvSpPr>
          <p:cNvPr id="178" name="Google Shape;178;p4"/>
          <p:cNvSpPr txBox="1"/>
          <p:nvPr/>
        </p:nvSpPr>
        <p:spPr>
          <a:xfrm>
            <a:off x="16951675" y="9105900"/>
            <a:ext cx="1084800" cy="1139400"/>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US" sz="7401" b="0" i="0" u="none" strike="noStrike" cap="none">
                <a:solidFill>
                  <a:srgbClr val="45259B"/>
                </a:solidFill>
                <a:latin typeface="Arial"/>
                <a:ea typeface="Arial"/>
                <a:cs typeface="Arial"/>
                <a:sym typeface="Arial"/>
              </a:rPr>
              <a:t>03</a:t>
            </a:r>
            <a:endParaRPr/>
          </a:p>
        </p:txBody>
      </p:sp>
      <p:sp>
        <p:nvSpPr>
          <p:cNvPr id="179" name="Google Shape;179;p4"/>
          <p:cNvSpPr txBox="1"/>
          <p:nvPr/>
        </p:nvSpPr>
        <p:spPr>
          <a:xfrm>
            <a:off x="0" y="3880270"/>
            <a:ext cx="4627800" cy="426900"/>
          </a:xfrm>
          <a:prstGeom prst="rect">
            <a:avLst/>
          </a:prstGeom>
          <a:noFill/>
          <a:ln>
            <a:noFill/>
          </a:ln>
        </p:spPr>
        <p:txBody>
          <a:bodyPr spcFirstLastPara="1" wrap="square" lIns="0" tIns="0" rIns="0" bIns="0" anchor="t" anchorCtr="0">
            <a:spAutoFit/>
          </a:bodyPr>
          <a:lstStyle/>
          <a:p>
            <a:pPr marL="598917" marR="0" lvl="1" indent="-299457" algn="ctr" rtl="0">
              <a:lnSpc>
                <a:spcPct val="118997"/>
              </a:lnSpc>
              <a:spcBef>
                <a:spcPts val="0"/>
              </a:spcBef>
              <a:spcAft>
                <a:spcPts val="0"/>
              </a:spcAft>
              <a:buClr>
                <a:srgbClr val="000000"/>
              </a:buClr>
              <a:buSzPts val="2774"/>
              <a:buFont typeface="Arial"/>
              <a:buChar char="•"/>
            </a:pPr>
            <a:r>
              <a:rPr lang="en-US" sz="2774" b="1" i="0" u="none" strike="noStrike" cap="none" dirty="0">
                <a:solidFill>
                  <a:srgbClr val="000000"/>
                </a:solidFill>
                <a:latin typeface="Lato"/>
                <a:ea typeface="Lato"/>
                <a:cs typeface="Lato"/>
                <a:sym typeface="Lato"/>
              </a:rPr>
              <a:t>Implementation                  </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grpSp>
        <p:nvGrpSpPr>
          <p:cNvPr id="159" name="Google Shape;159;p4"/>
          <p:cNvGrpSpPr/>
          <p:nvPr/>
        </p:nvGrpSpPr>
        <p:grpSpPr>
          <a:xfrm>
            <a:off x="0" y="0"/>
            <a:ext cx="18288000" cy="1791688"/>
            <a:chOff x="0" y="0"/>
            <a:chExt cx="4816593" cy="471885"/>
          </a:xfrm>
        </p:grpSpPr>
        <p:sp>
          <p:nvSpPr>
            <p:cNvPr id="160" name="Google Shape;160;p4"/>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9626E4"/>
                </a:gs>
                <a:gs pos="100000">
                  <a:srgbClr val="181D94"/>
                </a:gs>
              </a:gsLst>
              <a:lin ang="0" scaled="0"/>
            </a:gradFill>
            <a:ln>
              <a:noFill/>
            </a:ln>
          </p:spPr>
        </p:sp>
        <p:sp>
          <p:nvSpPr>
            <p:cNvPr id="161" name="Google Shape;161;p4"/>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2" name="Google Shape;162;p4"/>
          <p:cNvSpPr/>
          <p:nvPr/>
        </p:nvSpPr>
        <p:spPr>
          <a:xfrm>
            <a:off x="10568283" y="-554445"/>
            <a:ext cx="8137508" cy="2258868"/>
          </a:xfrm>
          <a:custGeom>
            <a:avLst/>
            <a:gdLst/>
            <a:ahLst/>
            <a:cxnLst/>
            <a:rect l="l" t="t" r="r" b="b"/>
            <a:pathLst>
              <a:path w="8137508" h="2258868" extrusionOk="0">
                <a:moveTo>
                  <a:pt x="0" y="0"/>
                </a:moveTo>
                <a:lnTo>
                  <a:pt x="8137508" y="0"/>
                </a:lnTo>
                <a:lnTo>
                  <a:pt x="8137508" y="2258868"/>
                </a:lnTo>
                <a:lnTo>
                  <a:pt x="0" y="2258868"/>
                </a:lnTo>
                <a:lnTo>
                  <a:pt x="0" y="0"/>
                </a:lnTo>
                <a:close/>
              </a:path>
            </a:pathLst>
          </a:custGeom>
          <a:blipFill rotWithShape="1">
            <a:blip r:embed="rId3">
              <a:alphaModFix/>
            </a:blip>
            <a:stretch>
              <a:fillRect b="-65527"/>
            </a:stretch>
          </a:blipFill>
          <a:ln>
            <a:noFill/>
          </a:ln>
        </p:spPr>
      </p:sp>
      <p:grpSp>
        <p:nvGrpSpPr>
          <p:cNvPr id="163" name="Google Shape;163;p4"/>
          <p:cNvGrpSpPr/>
          <p:nvPr/>
        </p:nvGrpSpPr>
        <p:grpSpPr>
          <a:xfrm>
            <a:off x="0" y="1704423"/>
            <a:ext cx="18288000" cy="1085266"/>
            <a:chOff x="0" y="0"/>
            <a:chExt cx="4816593" cy="285831"/>
          </a:xfrm>
        </p:grpSpPr>
        <p:sp>
          <p:nvSpPr>
            <p:cNvPr id="164" name="Google Shape;164;p4"/>
            <p:cNvSpPr/>
            <p:nvPr/>
          </p:nvSpPr>
          <p:spPr>
            <a:xfrm>
              <a:off x="0" y="0"/>
              <a:ext cx="4816592" cy="285831"/>
            </a:xfrm>
            <a:custGeom>
              <a:avLst/>
              <a:gdLst/>
              <a:ahLst/>
              <a:cxnLst/>
              <a:rect l="l" t="t" r="r" b="b"/>
              <a:pathLst>
                <a:path w="4816592" h="285831" extrusionOk="0">
                  <a:moveTo>
                    <a:pt x="0" y="0"/>
                  </a:moveTo>
                  <a:lnTo>
                    <a:pt x="4816592" y="0"/>
                  </a:lnTo>
                  <a:lnTo>
                    <a:pt x="4816592" y="285831"/>
                  </a:lnTo>
                  <a:lnTo>
                    <a:pt x="0" y="285831"/>
                  </a:lnTo>
                  <a:close/>
                </a:path>
              </a:pathLst>
            </a:custGeom>
            <a:solidFill>
              <a:srgbClr val="20094D"/>
            </a:solidFill>
            <a:ln>
              <a:noFill/>
            </a:ln>
          </p:spPr>
        </p:sp>
        <p:sp>
          <p:nvSpPr>
            <p:cNvPr id="165" name="Google Shape;165;p4"/>
            <p:cNvSpPr txBox="1"/>
            <p:nvPr/>
          </p:nvSpPr>
          <p:spPr>
            <a:xfrm>
              <a:off x="0" y="0"/>
              <a:ext cx="4816593" cy="285831"/>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6" name="Google Shape;166;p4"/>
          <p:cNvSpPr txBox="1"/>
          <p:nvPr/>
        </p:nvSpPr>
        <p:spPr>
          <a:xfrm>
            <a:off x="452430" y="747161"/>
            <a:ext cx="7504593" cy="61535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3621" b="0" i="0" u="none" strike="noStrike" cap="none">
                <a:solidFill>
                  <a:srgbClr val="FFFFFF"/>
                </a:solidFill>
                <a:latin typeface="Arial"/>
                <a:ea typeface="Arial"/>
                <a:cs typeface="Arial"/>
                <a:sym typeface="Arial"/>
              </a:rPr>
              <a:t>IDEALIZE 2024 - Team Proposal</a:t>
            </a:r>
            <a:endParaRPr/>
          </a:p>
        </p:txBody>
      </p:sp>
      <p:grpSp>
        <p:nvGrpSpPr>
          <p:cNvPr id="167" name="Google Shape;167;p4"/>
          <p:cNvGrpSpPr/>
          <p:nvPr/>
        </p:nvGrpSpPr>
        <p:grpSpPr>
          <a:xfrm>
            <a:off x="4762" y="-761863"/>
            <a:ext cx="18705791" cy="2553550"/>
            <a:chOff x="0" y="0"/>
            <a:chExt cx="24941055" cy="3404734"/>
          </a:xfrm>
        </p:grpSpPr>
        <p:grpSp>
          <p:nvGrpSpPr>
            <p:cNvPr id="168" name="Google Shape;168;p4"/>
            <p:cNvGrpSpPr/>
            <p:nvPr/>
          </p:nvGrpSpPr>
          <p:grpSpPr>
            <a:xfrm>
              <a:off x="0" y="1015817"/>
              <a:ext cx="24384000" cy="2388917"/>
              <a:chOff x="0" y="0"/>
              <a:chExt cx="4816593" cy="471885"/>
            </a:xfrm>
          </p:grpSpPr>
          <p:sp>
            <p:nvSpPr>
              <p:cNvPr id="169" name="Google Shape;169;p4"/>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B556EF"/>
                  </a:gs>
                  <a:gs pos="100000">
                    <a:srgbClr val="181D94"/>
                  </a:gs>
                </a:gsLst>
                <a:lin ang="0" scaled="0"/>
              </a:gradFill>
              <a:ln>
                <a:noFill/>
              </a:ln>
            </p:spPr>
          </p:sp>
          <p:sp>
            <p:nvSpPr>
              <p:cNvPr id="170" name="Google Shape;170;p4"/>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1" name="Google Shape;171;p4"/>
            <p:cNvSpPr/>
            <p:nvPr/>
          </p:nvSpPr>
          <p:spPr>
            <a:xfrm>
              <a:off x="14091045" y="0"/>
              <a:ext cx="10850010" cy="3011824"/>
            </a:xfrm>
            <a:custGeom>
              <a:avLst/>
              <a:gdLst/>
              <a:ahLst/>
              <a:cxnLst/>
              <a:rect l="l" t="t" r="r" b="b"/>
              <a:pathLst>
                <a:path w="10850010" h="3011824" extrusionOk="0">
                  <a:moveTo>
                    <a:pt x="0" y="0"/>
                  </a:moveTo>
                  <a:lnTo>
                    <a:pt x="10850010" y="0"/>
                  </a:lnTo>
                  <a:lnTo>
                    <a:pt x="10850010" y="3011824"/>
                  </a:lnTo>
                  <a:lnTo>
                    <a:pt x="0" y="3011824"/>
                  </a:lnTo>
                  <a:lnTo>
                    <a:pt x="0" y="0"/>
                  </a:lnTo>
                  <a:close/>
                </a:path>
              </a:pathLst>
            </a:custGeom>
            <a:blipFill rotWithShape="1">
              <a:blip r:embed="rId3">
                <a:alphaModFix/>
              </a:blip>
              <a:stretch>
                <a:fillRect b="-65527"/>
              </a:stretch>
            </a:blipFill>
            <a:ln>
              <a:noFill/>
            </a:ln>
          </p:spPr>
        </p:sp>
        <p:sp>
          <p:nvSpPr>
            <p:cNvPr id="172" name="Google Shape;172;p4"/>
            <p:cNvSpPr txBox="1"/>
            <p:nvPr/>
          </p:nvSpPr>
          <p:spPr>
            <a:xfrm>
              <a:off x="719561" y="1725925"/>
              <a:ext cx="11025274" cy="92456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0" i="0" u="none" strike="noStrike" cap="none">
                  <a:solidFill>
                    <a:srgbClr val="FFFFFF"/>
                  </a:solidFill>
                  <a:latin typeface="Arial"/>
                  <a:ea typeface="Arial"/>
                  <a:cs typeface="Arial"/>
                  <a:sym typeface="Arial"/>
                </a:rPr>
                <a:t>IDEALIZE 2024 - Team Proposal</a:t>
              </a:r>
              <a:endParaRPr/>
            </a:p>
          </p:txBody>
        </p:sp>
      </p:grpSp>
      <p:sp>
        <p:nvSpPr>
          <p:cNvPr id="177" name="Google Shape;177;p4"/>
          <p:cNvSpPr txBox="1"/>
          <p:nvPr/>
        </p:nvSpPr>
        <p:spPr>
          <a:xfrm>
            <a:off x="0" y="2064945"/>
            <a:ext cx="18288000" cy="509071"/>
          </a:xfrm>
          <a:prstGeom prst="rect">
            <a:avLst/>
          </a:prstGeom>
          <a:noFill/>
          <a:ln>
            <a:noFill/>
          </a:ln>
        </p:spPr>
        <p:txBody>
          <a:bodyPr spcFirstLastPara="1" wrap="square" lIns="0" tIns="0" rIns="0" bIns="0" anchor="t" anchorCtr="0">
            <a:spAutoFit/>
          </a:bodyPr>
          <a:lstStyle/>
          <a:p>
            <a:pPr marL="0" marR="0" lvl="0" indent="0" algn="ctr" rtl="0">
              <a:lnSpc>
                <a:spcPct val="119005"/>
              </a:lnSpc>
              <a:spcBef>
                <a:spcPts val="0"/>
              </a:spcBef>
              <a:spcAft>
                <a:spcPts val="0"/>
              </a:spcAft>
              <a:buNone/>
            </a:pPr>
            <a:r>
              <a:rPr lang="en-US" sz="3399" b="0" i="0" u="none" strike="noStrike" cap="none">
                <a:solidFill>
                  <a:srgbClr val="FFFFFF"/>
                </a:solidFill>
                <a:latin typeface="Lato"/>
                <a:ea typeface="Lato"/>
                <a:cs typeface="Lato"/>
                <a:sym typeface="Lato"/>
              </a:rPr>
              <a:t>Implementation and Market Plan</a:t>
            </a:r>
            <a:endParaRPr/>
          </a:p>
        </p:txBody>
      </p:sp>
      <p:sp>
        <p:nvSpPr>
          <p:cNvPr id="178" name="Google Shape;178;p4"/>
          <p:cNvSpPr txBox="1"/>
          <p:nvPr/>
        </p:nvSpPr>
        <p:spPr>
          <a:xfrm>
            <a:off x="16951675" y="9105900"/>
            <a:ext cx="1084800" cy="1139400"/>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US" sz="7401" b="0" i="0" u="none" strike="noStrike" cap="none">
                <a:solidFill>
                  <a:srgbClr val="45259B"/>
                </a:solidFill>
                <a:latin typeface="Arial"/>
                <a:ea typeface="Arial"/>
                <a:cs typeface="Arial"/>
                <a:sym typeface="Arial"/>
              </a:rPr>
              <a:t>03</a:t>
            </a:r>
            <a:endParaRPr/>
          </a:p>
        </p:txBody>
      </p:sp>
      <p:grpSp>
        <p:nvGrpSpPr>
          <p:cNvPr id="180" name="Google Shape;180;p4"/>
          <p:cNvGrpSpPr/>
          <p:nvPr/>
        </p:nvGrpSpPr>
        <p:grpSpPr>
          <a:xfrm>
            <a:off x="452430" y="3592696"/>
            <a:ext cx="4471769" cy="870496"/>
            <a:chOff x="0" y="0"/>
            <a:chExt cx="1177742" cy="229265"/>
          </a:xfrm>
        </p:grpSpPr>
        <p:sp>
          <p:nvSpPr>
            <p:cNvPr id="181" name="Google Shape;181;p4"/>
            <p:cNvSpPr/>
            <p:nvPr/>
          </p:nvSpPr>
          <p:spPr>
            <a:xfrm>
              <a:off x="0" y="0"/>
              <a:ext cx="1177742" cy="229265"/>
            </a:xfrm>
            <a:custGeom>
              <a:avLst/>
              <a:gdLst/>
              <a:ahLst/>
              <a:cxnLst/>
              <a:rect l="l" t="t" r="r" b="b"/>
              <a:pathLst>
                <a:path w="1177742" h="229265" extrusionOk="0">
                  <a:moveTo>
                    <a:pt x="19044" y="0"/>
                  </a:moveTo>
                  <a:lnTo>
                    <a:pt x="1158698" y="0"/>
                  </a:lnTo>
                  <a:cubicBezTo>
                    <a:pt x="1169216" y="0"/>
                    <a:pt x="1177742" y="8526"/>
                    <a:pt x="1177742" y="19044"/>
                  </a:cubicBezTo>
                  <a:lnTo>
                    <a:pt x="1177742" y="210221"/>
                  </a:lnTo>
                  <a:cubicBezTo>
                    <a:pt x="1177742" y="220739"/>
                    <a:pt x="1169216" y="229265"/>
                    <a:pt x="1158698" y="229265"/>
                  </a:cubicBezTo>
                  <a:lnTo>
                    <a:pt x="19044" y="229265"/>
                  </a:lnTo>
                  <a:cubicBezTo>
                    <a:pt x="8526" y="229265"/>
                    <a:pt x="0" y="220739"/>
                    <a:pt x="0" y="210221"/>
                  </a:cubicBezTo>
                  <a:lnTo>
                    <a:pt x="0" y="19044"/>
                  </a:lnTo>
                  <a:cubicBezTo>
                    <a:pt x="0" y="8526"/>
                    <a:pt x="8526" y="0"/>
                    <a:pt x="19044" y="0"/>
                  </a:cubicBezTo>
                  <a:close/>
                </a:path>
              </a:pathLst>
            </a:custGeom>
            <a:solidFill>
              <a:srgbClr val="BCB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txBox="1"/>
            <p:nvPr/>
          </p:nvSpPr>
          <p:spPr>
            <a:xfrm>
              <a:off x="0" y="0"/>
              <a:ext cx="1177742" cy="22926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3" name="Google Shape;183;p4"/>
          <p:cNvSpPr txBox="1"/>
          <p:nvPr/>
        </p:nvSpPr>
        <p:spPr>
          <a:xfrm>
            <a:off x="-183105" y="3761755"/>
            <a:ext cx="4352400" cy="414900"/>
          </a:xfrm>
          <a:prstGeom prst="rect">
            <a:avLst/>
          </a:prstGeom>
          <a:noFill/>
          <a:ln>
            <a:noFill/>
          </a:ln>
        </p:spPr>
        <p:txBody>
          <a:bodyPr spcFirstLastPara="1" wrap="square" lIns="0" tIns="0" rIns="0" bIns="0" anchor="t" anchorCtr="0">
            <a:spAutoFit/>
          </a:bodyPr>
          <a:lstStyle/>
          <a:p>
            <a:pPr marL="581877" marR="0" lvl="1" indent="-290938" algn="ctr" rtl="0">
              <a:lnSpc>
                <a:spcPct val="118998"/>
              </a:lnSpc>
              <a:spcBef>
                <a:spcPts val="0"/>
              </a:spcBef>
              <a:spcAft>
                <a:spcPts val="0"/>
              </a:spcAft>
              <a:buClr>
                <a:srgbClr val="000000"/>
              </a:buClr>
              <a:buSzPts val="2695"/>
              <a:buFont typeface="Arial"/>
              <a:buChar char="•"/>
            </a:pPr>
            <a:r>
              <a:rPr lang="en-US" sz="2695" b="1" i="0" u="none" strike="noStrike" cap="none" dirty="0">
                <a:solidFill>
                  <a:srgbClr val="000000"/>
                </a:solidFill>
                <a:latin typeface="Lato"/>
                <a:ea typeface="Lato"/>
                <a:cs typeface="Lato"/>
                <a:sym typeface="Lato"/>
              </a:rPr>
              <a:t>Marketing Plan</a:t>
            </a:r>
            <a:endParaRPr dirty="0"/>
          </a:p>
        </p:txBody>
      </p:sp>
      <p:sp>
        <p:nvSpPr>
          <p:cNvPr id="184" name="Google Shape;184;p4"/>
          <p:cNvSpPr txBox="1"/>
          <p:nvPr/>
        </p:nvSpPr>
        <p:spPr>
          <a:xfrm>
            <a:off x="5114875" y="3511135"/>
            <a:ext cx="11836800" cy="4976747"/>
          </a:xfrm>
          <a:prstGeom prst="rect">
            <a:avLst/>
          </a:prstGeom>
          <a:noFill/>
          <a:ln>
            <a:noFill/>
          </a:ln>
        </p:spPr>
        <p:txBody>
          <a:bodyPr spcFirstLastPara="1" wrap="square" lIns="0" tIns="0" rIns="0" bIns="0" anchor="t" anchorCtr="0">
            <a:spAutoFit/>
          </a:bodyPr>
          <a:lstStyle/>
          <a:p>
            <a:pPr marL="0" marR="0" lvl="0" indent="0" algn="l" rtl="0">
              <a:lnSpc>
                <a:spcPct val="200000"/>
              </a:lnSpc>
              <a:spcBef>
                <a:spcPts val="0"/>
              </a:spcBef>
              <a:spcAft>
                <a:spcPts val="0"/>
              </a:spcAft>
              <a:buNone/>
            </a:pPr>
            <a:r>
              <a:rPr lang="en-US" sz="2695" b="1" i="0" u="none" strike="noStrike" cap="none" dirty="0">
                <a:solidFill>
                  <a:srgbClr val="000000"/>
                </a:solidFill>
                <a:latin typeface="Lato"/>
                <a:ea typeface="Lato"/>
                <a:cs typeface="Lato"/>
                <a:sym typeface="Lato"/>
              </a:rPr>
              <a:t>Launch Strategy: </a:t>
            </a:r>
            <a:r>
              <a:rPr lang="en-US" sz="2695" b="0" i="0" u="none" strike="noStrike" cap="none" dirty="0">
                <a:solidFill>
                  <a:srgbClr val="000000"/>
                </a:solidFill>
                <a:latin typeface="Lato"/>
                <a:ea typeface="Lato"/>
                <a:cs typeface="Lato"/>
                <a:sym typeface="Lato"/>
              </a:rPr>
              <a:t>Partnerships with universities and student organizations to build an initial user base.     </a:t>
            </a:r>
            <a:endParaRPr lang="en-US" sz="2695" dirty="0">
              <a:latin typeface="Lato"/>
              <a:ea typeface="Lato"/>
              <a:cs typeface="Lato"/>
              <a:sym typeface="Lato"/>
            </a:endParaRPr>
          </a:p>
          <a:p>
            <a:pPr marL="0" marR="0" lvl="0" indent="0" algn="l" rtl="0">
              <a:lnSpc>
                <a:spcPct val="200000"/>
              </a:lnSpc>
              <a:spcBef>
                <a:spcPts val="0"/>
              </a:spcBef>
              <a:spcAft>
                <a:spcPts val="0"/>
              </a:spcAft>
              <a:buNone/>
            </a:pPr>
            <a:r>
              <a:rPr lang="en-US" sz="2695" b="1" i="0" u="none" strike="noStrike" cap="none" dirty="0">
                <a:solidFill>
                  <a:srgbClr val="000000"/>
                </a:solidFill>
                <a:latin typeface="Lato"/>
                <a:ea typeface="Lato"/>
                <a:cs typeface="Lato"/>
                <a:sym typeface="Lato"/>
              </a:rPr>
              <a:t>Promotion: </a:t>
            </a:r>
            <a:r>
              <a:rPr lang="en-US" sz="2695" b="0" i="0" u="none" strike="noStrike" cap="none" dirty="0">
                <a:solidFill>
                  <a:srgbClr val="000000"/>
                </a:solidFill>
                <a:latin typeface="Lato"/>
                <a:ea typeface="Lato"/>
                <a:cs typeface="Lato"/>
                <a:sym typeface="Lato"/>
              </a:rPr>
              <a:t>Social media campaigns, webinars, and participation in college fairs to attract more users.     </a:t>
            </a:r>
          </a:p>
          <a:p>
            <a:pPr marL="0" marR="0" lvl="0" indent="0" algn="l" rtl="0">
              <a:lnSpc>
                <a:spcPct val="200000"/>
              </a:lnSpc>
              <a:spcBef>
                <a:spcPts val="0"/>
              </a:spcBef>
              <a:spcAft>
                <a:spcPts val="0"/>
              </a:spcAft>
              <a:buNone/>
            </a:pPr>
            <a:r>
              <a:rPr lang="en-US" sz="2695" b="0" i="0" u="none" strike="noStrike" cap="none" dirty="0">
                <a:solidFill>
                  <a:srgbClr val="000000"/>
                </a:solidFill>
                <a:latin typeface="Lato"/>
                <a:ea typeface="Lato"/>
                <a:cs typeface="Lato"/>
                <a:sym typeface="Lato"/>
              </a:rPr>
              <a:t> </a:t>
            </a:r>
            <a:r>
              <a:rPr lang="en-US" sz="2695" b="1" i="0" u="none" strike="noStrike" cap="none" dirty="0">
                <a:solidFill>
                  <a:srgbClr val="000000"/>
                </a:solidFill>
                <a:latin typeface="Lato"/>
                <a:ea typeface="Lato"/>
                <a:cs typeface="Lato"/>
                <a:sym typeface="Lato"/>
              </a:rPr>
              <a:t>Long-term Goals: </a:t>
            </a:r>
            <a:r>
              <a:rPr lang="en-US" sz="2695" b="0" i="0" u="none" strike="noStrike" cap="none" dirty="0">
                <a:solidFill>
                  <a:srgbClr val="000000"/>
                </a:solidFill>
                <a:latin typeface="Lato"/>
                <a:ea typeface="Lato"/>
                <a:cs typeface="Lato"/>
                <a:sym typeface="Lato"/>
              </a:rPr>
              <a:t>International expansion, continuous feature updates based on user feedback, and fostering a global network of student startups.</a:t>
            </a:r>
            <a:endParaRPr dirty="0"/>
          </a:p>
        </p:txBody>
      </p:sp>
    </p:spTree>
    <p:extLst>
      <p:ext uri="{BB962C8B-B14F-4D97-AF65-F5344CB8AC3E}">
        <p14:creationId xmlns:p14="http://schemas.microsoft.com/office/powerpoint/2010/main" val="3603557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grpSp>
        <p:nvGrpSpPr>
          <p:cNvPr id="189" name="Google Shape;189;p5"/>
          <p:cNvGrpSpPr/>
          <p:nvPr/>
        </p:nvGrpSpPr>
        <p:grpSpPr>
          <a:xfrm>
            <a:off x="0" y="0"/>
            <a:ext cx="18288000" cy="1791688"/>
            <a:chOff x="0" y="0"/>
            <a:chExt cx="4816593" cy="471885"/>
          </a:xfrm>
        </p:grpSpPr>
        <p:sp>
          <p:nvSpPr>
            <p:cNvPr id="190" name="Google Shape;190;p5"/>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9626E4"/>
                </a:gs>
                <a:gs pos="100000">
                  <a:srgbClr val="181D94"/>
                </a:gs>
              </a:gsLst>
              <a:lin ang="0" scaled="0"/>
            </a:gradFill>
            <a:ln>
              <a:noFill/>
            </a:ln>
          </p:spPr>
        </p:sp>
        <p:sp>
          <p:nvSpPr>
            <p:cNvPr id="191" name="Google Shape;191;p5"/>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2" name="Google Shape;192;p5"/>
          <p:cNvSpPr/>
          <p:nvPr/>
        </p:nvSpPr>
        <p:spPr>
          <a:xfrm>
            <a:off x="10568283" y="-554445"/>
            <a:ext cx="8137508" cy="2258868"/>
          </a:xfrm>
          <a:custGeom>
            <a:avLst/>
            <a:gdLst/>
            <a:ahLst/>
            <a:cxnLst/>
            <a:rect l="l" t="t" r="r" b="b"/>
            <a:pathLst>
              <a:path w="8137508" h="2258868" extrusionOk="0">
                <a:moveTo>
                  <a:pt x="0" y="0"/>
                </a:moveTo>
                <a:lnTo>
                  <a:pt x="8137508" y="0"/>
                </a:lnTo>
                <a:lnTo>
                  <a:pt x="8137508" y="2258868"/>
                </a:lnTo>
                <a:lnTo>
                  <a:pt x="0" y="2258868"/>
                </a:lnTo>
                <a:lnTo>
                  <a:pt x="0" y="0"/>
                </a:lnTo>
                <a:close/>
              </a:path>
            </a:pathLst>
          </a:custGeom>
          <a:blipFill rotWithShape="1">
            <a:blip r:embed="rId3">
              <a:alphaModFix/>
            </a:blip>
            <a:stretch>
              <a:fillRect b="-65527"/>
            </a:stretch>
          </a:blipFill>
          <a:ln>
            <a:noFill/>
          </a:ln>
        </p:spPr>
      </p:sp>
      <p:grpSp>
        <p:nvGrpSpPr>
          <p:cNvPr id="193" name="Google Shape;193;p5"/>
          <p:cNvGrpSpPr/>
          <p:nvPr/>
        </p:nvGrpSpPr>
        <p:grpSpPr>
          <a:xfrm>
            <a:off x="0" y="1704423"/>
            <a:ext cx="18288000" cy="1085266"/>
            <a:chOff x="0" y="0"/>
            <a:chExt cx="4816593" cy="285831"/>
          </a:xfrm>
        </p:grpSpPr>
        <p:sp>
          <p:nvSpPr>
            <p:cNvPr id="194" name="Google Shape;194;p5"/>
            <p:cNvSpPr/>
            <p:nvPr/>
          </p:nvSpPr>
          <p:spPr>
            <a:xfrm>
              <a:off x="0" y="0"/>
              <a:ext cx="4816592" cy="285831"/>
            </a:xfrm>
            <a:custGeom>
              <a:avLst/>
              <a:gdLst/>
              <a:ahLst/>
              <a:cxnLst/>
              <a:rect l="l" t="t" r="r" b="b"/>
              <a:pathLst>
                <a:path w="4816592" h="285831" extrusionOk="0">
                  <a:moveTo>
                    <a:pt x="0" y="0"/>
                  </a:moveTo>
                  <a:lnTo>
                    <a:pt x="4816592" y="0"/>
                  </a:lnTo>
                  <a:lnTo>
                    <a:pt x="4816592" y="285831"/>
                  </a:lnTo>
                  <a:lnTo>
                    <a:pt x="0" y="285831"/>
                  </a:lnTo>
                  <a:close/>
                </a:path>
              </a:pathLst>
            </a:custGeom>
            <a:solidFill>
              <a:srgbClr val="20094D"/>
            </a:solidFill>
            <a:ln>
              <a:noFill/>
            </a:ln>
          </p:spPr>
        </p:sp>
        <p:sp>
          <p:nvSpPr>
            <p:cNvPr id="195" name="Google Shape;195;p5"/>
            <p:cNvSpPr txBox="1"/>
            <p:nvPr/>
          </p:nvSpPr>
          <p:spPr>
            <a:xfrm>
              <a:off x="0" y="0"/>
              <a:ext cx="4816593" cy="285831"/>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6" name="Google Shape;196;p5"/>
          <p:cNvSpPr txBox="1"/>
          <p:nvPr/>
        </p:nvSpPr>
        <p:spPr>
          <a:xfrm>
            <a:off x="452430" y="747161"/>
            <a:ext cx="7504593" cy="61535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3621" b="0" i="0" u="none" strike="noStrike" cap="none">
                <a:solidFill>
                  <a:srgbClr val="FFFFFF"/>
                </a:solidFill>
                <a:latin typeface="Arial"/>
                <a:ea typeface="Arial"/>
                <a:cs typeface="Arial"/>
                <a:sym typeface="Arial"/>
              </a:rPr>
              <a:t>IDEALIZE 2024 - Team Proposal</a:t>
            </a:r>
            <a:endParaRPr/>
          </a:p>
        </p:txBody>
      </p:sp>
      <p:grpSp>
        <p:nvGrpSpPr>
          <p:cNvPr id="198" name="Google Shape;198;p5"/>
          <p:cNvGrpSpPr/>
          <p:nvPr/>
        </p:nvGrpSpPr>
        <p:grpSpPr>
          <a:xfrm>
            <a:off x="4762" y="-761863"/>
            <a:ext cx="18705791" cy="2553550"/>
            <a:chOff x="0" y="0"/>
            <a:chExt cx="24941055" cy="3404734"/>
          </a:xfrm>
        </p:grpSpPr>
        <p:grpSp>
          <p:nvGrpSpPr>
            <p:cNvPr id="199" name="Google Shape;199;p5"/>
            <p:cNvGrpSpPr/>
            <p:nvPr/>
          </p:nvGrpSpPr>
          <p:grpSpPr>
            <a:xfrm>
              <a:off x="0" y="1015817"/>
              <a:ext cx="24384000" cy="2388917"/>
              <a:chOff x="0" y="0"/>
              <a:chExt cx="4816593" cy="471885"/>
            </a:xfrm>
          </p:grpSpPr>
          <p:sp>
            <p:nvSpPr>
              <p:cNvPr id="200" name="Google Shape;200;p5"/>
              <p:cNvSpPr/>
              <p:nvPr/>
            </p:nvSpPr>
            <p:spPr>
              <a:xfrm>
                <a:off x="0" y="0"/>
                <a:ext cx="4816592" cy="471885"/>
              </a:xfrm>
              <a:custGeom>
                <a:avLst/>
                <a:gdLst/>
                <a:ahLst/>
                <a:cxnLst/>
                <a:rect l="l" t="t" r="r" b="b"/>
                <a:pathLst>
                  <a:path w="4816592" h="471885" extrusionOk="0">
                    <a:moveTo>
                      <a:pt x="0" y="0"/>
                    </a:moveTo>
                    <a:lnTo>
                      <a:pt x="4816592" y="0"/>
                    </a:lnTo>
                    <a:lnTo>
                      <a:pt x="4816592" y="471885"/>
                    </a:lnTo>
                    <a:lnTo>
                      <a:pt x="0" y="471885"/>
                    </a:lnTo>
                    <a:close/>
                  </a:path>
                </a:pathLst>
              </a:custGeom>
              <a:gradFill>
                <a:gsLst>
                  <a:gs pos="0">
                    <a:srgbClr val="B556EF"/>
                  </a:gs>
                  <a:gs pos="100000">
                    <a:srgbClr val="181D94"/>
                  </a:gs>
                </a:gsLst>
                <a:lin ang="0" scaled="0"/>
              </a:gradFill>
              <a:ln>
                <a:noFill/>
              </a:ln>
            </p:spPr>
          </p:sp>
          <p:sp>
            <p:nvSpPr>
              <p:cNvPr id="201" name="Google Shape;201;p5"/>
              <p:cNvSpPr txBox="1"/>
              <p:nvPr/>
            </p:nvSpPr>
            <p:spPr>
              <a:xfrm>
                <a:off x="0" y="0"/>
                <a:ext cx="4816593" cy="471885"/>
              </a:xfrm>
              <a:prstGeom prst="rect">
                <a:avLst/>
              </a:prstGeom>
              <a:noFill/>
              <a:ln>
                <a:noFill/>
              </a:ln>
            </p:spPr>
            <p:txBody>
              <a:bodyPr spcFirstLastPara="1" wrap="square" lIns="50800" tIns="50800" rIns="50800" bIns="50800" anchor="ctr" anchorCtr="0">
                <a:noAutofit/>
              </a:bodyPr>
              <a:lstStyle/>
              <a:p>
                <a:pPr marL="0" marR="0" lvl="0" indent="0" algn="ctr" rtl="0">
                  <a:lnSpc>
                    <a:spcPct val="126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2" name="Google Shape;202;p5"/>
            <p:cNvSpPr/>
            <p:nvPr/>
          </p:nvSpPr>
          <p:spPr>
            <a:xfrm>
              <a:off x="14091045" y="0"/>
              <a:ext cx="10850010" cy="3011824"/>
            </a:xfrm>
            <a:custGeom>
              <a:avLst/>
              <a:gdLst/>
              <a:ahLst/>
              <a:cxnLst/>
              <a:rect l="l" t="t" r="r" b="b"/>
              <a:pathLst>
                <a:path w="10850010" h="3011824" extrusionOk="0">
                  <a:moveTo>
                    <a:pt x="0" y="0"/>
                  </a:moveTo>
                  <a:lnTo>
                    <a:pt x="10850010" y="0"/>
                  </a:lnTo>
                  <a:lnTo>
                    <a:pt x="10850010" y="3011824"/>
                  </a:lnTo>
                  <a:lnTo>
                    <a:pt x="0" y="3011824"/>
                  </a:lnTo>
                  <a:lnTo>
                    <a:pt x="0" y="0"/>
                  </a:lnTo>
                  <a:close/>
                </a:path>
              </a:pathLst>
            </a:custGeom>
            <a:blipFill rotWithShape="1">
              <a:blip r:embed="rId3">
                <a:alphaModFix/>
              </a:blip>
              <a:stretch>
                <a:fillRect b="-65527"/>
              </a:stretch>
            </a:blipFill>
            <a:ln>
              <a:noFill/>
            </a:ln>
          </p:spPr>
        </p:sp>
        <p:sp>
          <p:nvSpPr>
            <p:cNvPr id="203" name="Google Shape;203;p5"/>
            <p:cNvSpPr txBox="1"/>
            <p:nvPr/>
          </p:nvSpPr>
          <p:spPr>
            <a:xfrm>
              <a:off x="719561" y="1725925"/>
              <a:ext cx="11025274" cy="92456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0" i="0" u="none" strike="noStrike" cap="none">
                  <a:solidFill>
                    <a:srgbClr val="FFFFFF"/>
                  </a:solidFill>
                  <a:latin typeface="Arial"/>
                  <a:ea typeface="Arial"/>
                  <a:cs typeface="Arial"/>
                  <a:sym typeface="Arial"/>
                </a:rPr>
                <a:t>IDEALIZE 2024 - Team Proposal</a:t>
              </a:r>
              <a:endParaRPr/>
            </a:p>
          </p:txBody>
        </p:sp>
      </p:grpSp>
      <p:sp>
        <p:nvSpPr>
          <p:cNvPr id="205" name="Google Shape;205;p5"/>
          <p:cNvSpPr/>
          <p:nvPr/>
        </p:nvSpPr>
        <p:spPr>
          <a:xfrm>
            <a:off x="13372529" y="6240820"/>
            <a:ext cx="820196" cy="779932"/>
          </a:xfrm>
          <a:custGeom>
            <a:avLst/>
            <a:gdLst/>
            <a:ahLst/>
            <a:cxnLst/>
            <a:rect l="l" t="t" r="r" b="b"/>
            <a:pathLst>
              <a:path w="820196" h="779932" extrusionOk="0">
                <a:moveTo>
                  <a:pt x="0" y="0"/>
                </a:moveTo>
                <a:lnTo>
                  <a:pt x="820196" y="0"/>
                </a:lnTo>
                <a:lnTo>
                  <a:pt x="820196" y="779932"/>
                </a:lnTo>
                <a:lnTo>
                  <a:pt x="0" y="779932"/>
                </a:lnTo>
                <a:lnTo>
                  <a:pt x="0" y="0"/>
                </a:lnTo>
                <a:close/>
              </a:path>
            </a:pathLst>
          </a:custGeom>
          <a:blipFill rotWithShape="1">
            <a:blip r:embed="rId4">
              <a:alphaModFix/>
            </a:blip>
            <a:stretch>
              <a:fillRect/>
            </a:stretch>
          </a:blipFill>
          <a:ln>
            <a:noFill/>
          </a:ln>
        </p:spPr>
      </p:sp>
      <p:sp>
        <p:nvSpPr>
          <p:cNvPr id="206" name="Google Shape;206;p5"/>
          <p:cNvSpPr txBox="1"/>
          <p:nvPr/>
        </p:nvSpPr>
        <p:spPr>
          <a:xfrm>
            <a:off x="0" y="2064945"/>
            <a:ext cx="18288000" cy="509071"/>
          </a:xfrm>
          <a:prstGeom prst="rect">
            <a:avLst/>
          </a:prstGeom>
          <a:noFill/>
          <a:ln>
            <a:noFill/>
          </a:ln>
        </p:spPr>
        <p:txBody>
          <a:bodyPr spcFirstLastPara="1" wrap="square" lIns="0" tIns="0" rIns="0" bIns="0" anchor="t" anchorCtr="0">
            <a:spAutoFit/>
          </a:bodyPr>
          <a:lstStyle/>
          <a:p>
            <a:pPr marL="0" marR="0" lvl="0" indent="0" algn="ctr" rtl="0">
              <a:lnSpc>
                <a:spcPct val="119005"/>
              </a:lnSpc>
              <a:spcBef>
                <a:spcPts val="0"/>
              </a:spcBef>
              <a:spcAft>
                <a:spcPts val="0"/>
              </a:spcAft>
              <a:buNone/>
            </a:pPr>
            <a:r>
              <a:rPr lang="en-US" sz="3399" b="0" i="0" u="none" strike="noStrike" cap="none">
                <a:solidFill>
                  <a:srgbClr val="FFFFFF"/>
                </a:solidFill>
                <a:latin typeface="Lato"/>
                <a:ea typeface="Lato"/>
                <a:cs typeface="Lato"/>
                <a:sym typeface="Lato"/>
              </a:rPr>
              <a:t>Team Details</a:t>
            </a:r>
            <a:endParaRPr/>
          </a:p>
        </p:txBody>
      </p:sp>
      <p:sp>
        <p:nvSpPr>
          <p:cNvPr id="208" name="Google Shape;208;p5"/>
          <p:cNvSpPr txBox="1"/>
          <p:nvPr/>
        </p:nvSpPr>
        <p:spPr>
          <a:xfrm>
            <a:off x="2190100" y="6349231"/>
            <a:ext cx="7323552" cy="2961195"/>
          </a:xfrm>
          <a:prstGeom prst="rect">
            <a:avLst/>
          </a:prstGeom>
          <a:noFill/>
          <a:ln>
            <a:noFill/>
          </a:ln>
        </p:spPr>
        <p:txBody>
          <a:bodyPr spcFirstLastPara="1" wrap="square" lIns="0" tIns="0" rIns="0" bIns="0" anchor="t" anchorCtr="0">
            <a:spAutoFit/>
          </a:bodyPr>
          <a:lstStyle/>
          <a:p>
            <a:pPr marL="581877" marR="0" lvl="1" indent="-290938" algn="l" rtl="0">
              <a:lnSpc>
                <a:spcPct val="118998"/>
              </a:lnSpc>
              <a:spcBef>
                <a:spcPts val="0"/>
              </a:spcBef>
              <a:spcAft>
                <a:spcPts val="0"/>
              </a:spcAft>
              <a:buClr>
                <a:srgbClr val="000000"/>
              </a:buClr>
              <a:buSzPts val="2695"/>
              <a:buFont typeface="Arial"/>
              <a:buChar char="•"/>
            </a:pPr>
            <a:r>
              <a:rPr lang="en-US" sz="2695" dirty="0" err="1">
                <a:latin typeface="Lato"/>
                <a:ea typeface="Lato"/>
                <a:cs typeface="Lato"/>
                <a:sym typeface="Lato"/>
              </a:rPr>
              <a:t>Sandali</a:t>
            </a:r>
            <a:r>
              <a:rPr lang="en-US" sz="2695" dirty="0">
                <a:latin typeface="Lato"/>
                <a:ea typeface="Lato"/>
                <a:cs typeface="Lato"/>
                <a:sym typeface="Lato"/>
              </a:rPr>
              <a:t> </a:t>
            </a:r>
            <a:r>
              <a:rPr lang="en-US" sz="2695" dirty="0" err="1">
                <a:latin typeface="Lato"/>
                <a:ea typeface="Lato"/>
                <a:cs typeface="Lato"/>
                <a:sym typeface="Lato"/>
              </a:rPr>
              <a:t>Janeesha</a:t>
            </a:r>
            <a:r>
              <a:rPr lang="en-US" sz="2695" dirty="0">
                <a:latin typeface="Lato"/>
                <a:ea typeface="Lato"/>
                <a:cs typeface="Lato"/>
                <a:sym typeface="Lato"/>
              </a:rPr>
              <a:t> </a:t>
            </a:r>
            <a:r>
              <a:rPr lang="en-US" sz="2695" dirty="0" err="1">
                <a:latin typeface="Lato"/>
                <a:ea typeface="Lato"/>
                <a:cs typeface="Lato"/>
                <a:sym typeface="Lato"/>
              </a:rPr>
              <a:t>Sandagomi</a:t>
            </a:r>
            <a:endParaRPr lang="en-US" sz="2695" dirty="0">
              <a:latin typeface="Lato"/>
              <a:ea typeface="Lato"/>
              <a:cs typeface="Lato"/>
              <a:sym typeface="Lato"/>
            </a:endParaRPr>
          </a:p>
          <a:p>
            <a:pPr marL="581877" marR="0" lvl="1" indent="-290938" algn="l" rtl="0">
              <a:lnSpc>
                <a:spcPct val="118998"/>
              </a:lnSpc>
              <a:spcBef>
                <a:spcPts val="0"/>
              </a:spcBef>
              <a:spcAft>
                <a:spcPts val="0"/>
              </a:spcAft>
              <a:buClr>
                <a:srgbClr val="000000"/>
              </a:buClr>
              <a:buSzPts val="2695"/>
              <a:buFont typeface="Arial"/>
              <a:buChar char="•"/>
            </a:pPr>
            <a:r>
              <a:rPr lang="en-US" sz="2695" b="0" i="0" u="none" strike="noStrike" cap="none" dirty="0">
                <a:solidFill>
                  <a:srgbClr val="000000"/>
                </a:solidFill>
                <a:latin typeface="Lato"/>
                <a:ea typeface="Lato"/>
                <a:cs typeface="Lato"/>
                <a:sym typeface="Lato"/>
              </a:rPr>
              <a:t>Sri Lankan Institute Of Information Technology</a:t>
            </a:r>
            <a:endParaRPr dirty="0"/>
          </a:p>
          <a:p>
            <a:pPr marL="581877" marR="0" lvl="1" indent="-290938" algn="l" rtl="0">
              <a:lnSpc>
                <a:spcPct val="118998"/>
              </a:lnSpc>
              <a:spcBef>
                <a:spcPts val="0"/>
              </a:spcBef>
              <a:spcAft>
                <a:spcPts val="0"/>
              </a:spcAft>
              <a:buClr>
                <a:srgbClr val="000000"/>
              </a:buClr>
              <a:buSzPts val="2695"/>
              <a:buFont typeface="Arial"/>
              <a:buChar char="•"/>
            </a:pPr>
            <a:r>
              <a:rPr lang="en-US" sz="2695" b="0" i="0" u="none" strike="noStrike" cap="none" dirty="0">
                <a:solidFill>
                  <a:srgbClr val="000000"/>
                </a:solidFill>
                <a:latin typeface="Lato"/>
                <a:ea typeface="Lato"/>
                <a:cs typeface="Lato"/>
                <a:sym typeface="Lato"/>
              </a:rPr>
              <a:t>200371411362</a:t>
            </a:r>
          </a:p>
          <a:p>
            <a:pPr marL="581877" marR="0" lvl="1" indent="-290938" algn="l" rtl="0">
              <a:lnSpc>
                <a:spcPct val="118998"/>
              </a:lnSpc>
              <a:spcBef>
                <a:spcPts val="0"/>
              </a:spcBef>
              <a:spcAft>
                <a:spcPts val="0"/>
              </a:spcAft>
              <a:buClr>
                <a:srgbClr val="000000"/>
              </a:buClr>
              <a:buSzPts val="2695"/>
              <a:buFont typeface="Arial"/>
              <a:buChar char="•"/>
            </a:pPr>
            <a:r>
              <a:rPr lang="en-US" sz="2695" b="0" i="0" u="none" strike="noStrike" cap="none" dirty="0">
                <a:solidFill>
                  <a:srgbClr val="000000"/>
                </a:solidFill>
                <a:latin typeface="Lato"/>
                <a:ea typeface="Lato"/>
                <a:cs typeface="Lato"/>
                <a:sym typeface="Lato"/>
                <a:hlinkClick r:id="rId5"/>
              </a:rPr>
              <a:t>Sandalisandagomi@gmail.com</a:t>
            </a:r>
            <a:endParaRPr lang="en-US" sz="2695" b="0" i="0" u="none" strike="noStrike" cap="none" dirty="0">
              <a:solidFill>
                <a:srgbClr val="000000"/>
              </a:solidFill>
              <a:latin typeface="Lato"/>
              <a:ea typeface="Lato"/>
              <a:cs typeface="Lato"/>
              <a:sym typeface="Lato"/>
            </a:endParaRPr>
          </a:p>
          <a:p>
            <a:pPr marL="581877" marR="0" lvl="1" indent="-290938" algn="l" rtl="0">
              <a:lnSpc>
                <a:spcPct val="118998"/>
              </a:lnSpc>
              <a:spcBef>
                <a:spcPts val="0"/>
              </a:spcBef>
              <a:spcAft>
                <a:spcPts val="0"/>
              </a:spcAft>
              <a:buClr>
                <a:srgbClr val="000000"/>
              </a:buClr>
              <a:buSzPts val="2695"/>
              <a:buFont typeface="Arial"/>
              <a:buChar char="•"/>
            </a:pPr>
            <a:r>
              <a:rPr lang="en-US" sz="2695" b="0" i="0" u="none" strike="noStrike" cap="none" dirty="0">
                <a:solidFill>
                  <a:srgbClr val="000000"/>
                </a:solidFill>
                <a:latin typeface="Lato"/>
                <a:ea typeface="Lato"/>
                <a:cs typeface="Lato"/>
                <a:sym typeface="Lato"/>
              </a:rPr>
              <a:t>0 71 663 9395</a:t>
            </a:r>
          </a:p>
        </p:txBody>
      </p:sp>
      <p:sp>
        <p:nvSpPr>
          <p:cNvPr id="209" name="Google Shape;209;p5"/>
          <p:cNvSpPr txBox="1"/>
          <p:nvPr/>
        </p:nvSpPr>
        <p:spPr>
          <a:xfrm>
            <a:off x="10858152" y="6352394"/>
            <a:ext cx="7591773" cy="2961195"/>
          </a:xfrm>
          <a:prstGeom prst="rect">
            <a:avLst/>
          </a:prstGeom>
          <a:noFill/>
          <a:ln>
            <a:noFill/>
          </a:ln>
        </p:spPr>
        <p:txBody>
          <a:bodyPr spcFirstLastPara="1" wrap="square" lIns="0" tIns="0" rIns="0" bIns="0" anchor="t" anchorCtr="0">
            <a:spAutoFit/>
          </a:bodyPr>
          <a:lstStyle/>
          <a:p>
            <a:pPr marL="581877" marR="0" lvl="1" indent="-290938" algn="l" rtl="0">
              <a:lnSpc>
                <a:spcPct val="118998"/>
              </a:lnSpc>
              <a:spcBef>
                <a:spcPts val="0"/>
              </a:spcBef>
              <a:spcAft>
                <a:spcPts val="0"/>
              </a:spcAft>
              <a:buClr>
                <a:srgbClr val="000000"/>
              </a:buClr>
              <a:buSzPts val="2695"/>
              <a:buFont typeface="Arial"/>
              <a:buChar char="•"/>
            </a:pPr>
            <a:r>
              <a:rPr lang="en-US" sz="2695" b="0" i="0" u="none" strike="noStrike" cap="none" dirty="0" err="1">
                <a:solidFill>
                  <a:srgbClr val="000000"/>
                </a:solidFill>
                <a:latin typeface="Lato"/>
                <a:ea typeface="Lato"/>
                <a:cs typeface="Lato"/>
                <a:sym typeface="Lato"/>
              </a:rPr>
              <a:t>Pasandul</a:t>
            </a:r>
            <a:r>
              <a:rPr lang="en-US" sz="2695" b="0" i="0" u="none" strike="noStrike" cap="none" dirty="0">
                <a:solidFill>
                  <a:srgbClr val="000000"/>
                </a:solidFill>
                <a:latin typeface="Lato"/>
                <a:ea typeface="Lato"/>
                <a:cs typeface="Lato"/>
                <a:sym typeface="Lato"/>
              </a:rPr>
              <a:t> </a:t>
            </a:r>
            <a:r>
              <a:rPr lang="en-US" sz="2695" b="0" i="0" u="none" strike="noStrike" cap="none" dirty="0" err="1">
                <a:solidFill>
                  <a:srgbClr val="000000"/>
                </a:solidFill>
                <a:latin typeface="Lato"/>
                <a:ea typeface="Lato"/>
                <a:cs typeface="Lato"/>
                <a:sym typeface="Lato"/>
              </a:rPr>
              <a:t>Hesara</a:t>
            </a:r>
            <a:r>
              <a:rPr lang="en-US" sz="2695" b="0" i="0" u="none" strike="noStrike" cap="none" dirty="0">
                <a:solidFill>
                  <a:srgbClr val="000000"/>
                </a:solidFill>
                <a:latin typeface="Lato"/>
                <a:ea typeface="Lato"/>
                <a:cs typeface="Lato"/>
                <a:sym typeface="Lato"/>
              </a:rPr>
              <a:t> Perera</a:t>
            </a:r>
          </a:p>
          <a:p>
            <a:pPr marL="581877" marR="0" lvl="1" indent="-290938" algn="l" rtl="0">
              <a:lnSpc>
                <a:spcPct val="118998"/>
              </a:lnSpc>
              <a:spcBef>
                <a:spcPts val="0"/>
              </a:spcBef>
              <a:spcAft>
                <a:spcPts val="0"/>
              </a:spcAft>
              <a:buClr>
                <a:srgbClr val="000000"/>
              </a:buClr>
              <a:buSzPts val="2695"/>
              <a:buFont typeface="Arial"/>
              <a:buChar char="•"/>
            </a:pPr>
            <a:r>
              <a:rPr lang="en-US" sz="2695" b="0" i="0" u="none" strike="noStrike" cap="none" dirty="0">
                <a:solidFill>
                  <a:srgbClr val="000000"/>
                </a:solidFill>
                <a:latin typeface="Lato"/>
                <a:ea typeface="Lato"/>
                <a:cs typeface="Lato"/>
                <a:sym typeface="Lato"/>
              </a:rPr>
              <a:t>Sri Lankan Institute Of Information Technology</a:t>
            </a:r>
            <a:endParaRPr lang="en-US" sz="2800" dirty="0"/>
          </a:p>
          <a:p>
            <a:pPr marL="581877" marR="0" lvl="1" indent="-290938" algn="l" rtl="0">
              <a:lnSpc>
                <a:spcPct val="118998"/>
              </a:lnSpc>
              <a:spcBef>
                <a:spcPts val="0"/>
              </a:spcBef>
              <a:spcAft>
                <a:spcPts val="0"/>
              </a:spcAft>
              <a:buClr>
                <a:srgbClr val="000000"/>
              </a:buClr>
              <a:buSzPts val="2695"/>
              <a:buFont typeface="Arial"/>
              <a:buChar char="•"/>
            </a:pPr>
            <a:r>
              <a:rPr lang="en-US" sz="2695" b="0" i="0" u="none" strike="noStrike" cap="none" dirty="0">
                <a:solidFill>
                  <a:srgbClr val="000000"/>
                </a:solidFill>
                <a:latin typeface="Lato"/>
                <a:ea typeface="Lato"/>
                <a:cs typeface="Lato"/>
                <a:sym typeface="Lato"/>
              </a:rPr>
              <a:t>200321511777</a:t>
            </a:r>
          </a:p>
          <a:p>
            <a:pPr marL="581877" marR="0" lvl="1" indent="-290938" algn="l" rtl="0">
              <a:lnSpc>
                <a:spcPct val="118998"/>
              </a:lnSpc>
              <a:spcBef>
                <a:spcPts val="0"/>
              </a:spcBef>
              <a:spcAft>
                <a:spcPts val="0"/>
              </a:spcAft>
              <a:buClr>
                <a:srgbClr val="000000"/>
              </a:buClr>
              <a:buSzPts val="2695"/>
              <a:buFont typeface="Arial"/>
              <a:buChar char="•"/>
            </a:pPr>
            <a:r>
              <a:rPr lang="en-US" sz="2695" b="0" i="0" u="none" strike="noStrike" cap="none" dirty="0">
                <a:solidFill>
                  <a:srgbClr val="000000"/>
                </a:solidFill>
                <a:latin typeface="Lato"/>
                <a:ea typeface="Lato"/>
                <a:cs typeface="Lato"/>
                <a:sym typeface="Lato"/>
                <a:hlinkClick r:id="rId6"/>
              </a:rPr>
              <a:t>magalagepasandul@gmail.com</a:t>
            </a:r>
            <a:endParaRPr lang="en-US" sz="2695" b="0" i="0" u="none" strike="noStrike" cap="none" dirty="0">
              <a:solidFill>
                <a:srgbClr val="000000"/>
              </a:solidFill>
              <a:latin typeface="Lato"/>
              <a:ea typeface="Lato"/>
              <a:cs typeface="Lato"/>
              <a:sym typeface="Lato"/>
            </a:endParaRPr>
          </a:p>
          <a:p>
            <a:pPr marL="581877" marR="0" lvl="1" indent="-290938" algn="l" rtl="0">
              <a:lnSpc>
                <a:spcPct val="118998"/>
              </a:lnSpc>
              <a:spcBef>
                <a:spcPts val="0"/>
              </a:spcBef>
              <a:spcAft>
                <a:spcPts val="0"/>
              </a:spcAft>
              <a:buClr>
                <a:srgbClr val="000000"/>
              </a:buClr>
              <a:buSzPts val="2695"/>
              <a:buFont typeface="Arial"/>
              <a:buChar char="•"/>
            </a:pPr>
            <a:r>
              <a:rPr lang="en-US" sz="2695" dirty="0">
                <a:latin typeface="Lato"/>
                <a:ea typeface="Lato"/>
                <a:cs typeface="Lato"/>
                <a:sym typeface="Lato"/>
              </a:rPr>
              <a:t>0</a:t>
            </a:r>
            <a:r>
              <a:rPr lang="en-US" sz="2695" b="0" i="0" u="none" strike="noStrike" cap="none" dirty="0">
                <a:solidFill>
                  <a:srgbClr val="000000"/>
                </a:solidFill>
                <a:latin typeface="Lato"/>
                <a:ea typeface="Lato"/>
                <a:cs typeface="Lato"/>
                <a:sym typeface="Lato"/>
              </a:rPr>
              <a:t> 77 638 4916</a:t>
            </a:r>
          </a:p>
        </p:txBody>
      </p:sp>
      <p:sp>
        <p:nvSpPr>
          <p:cNvPr id="210" name="Google Shape;210;p5"/>
          <p:cNvSpPr txBox="1"/>
          <p:nvPr/>
        </p:nvSpPr>
        <p:spPr>
          <a:xfrm>
            <a:off x="17146798" y="9105900"/>
            <a:ext cx="1303127" cy="1278839"/>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US" sz="7401" b="0" i="0" u="none" strike="noStrike" cap="none">
                <a:solidFill>
                  <a:srgbClr val="45259B"/>
                </a:solidFill>
                <a:latin typeface="Arial"/>
                <a:ea typeface="Arial"/>
                <a:cs typeface="Arial"/>
                <a:sym typeface="Arial"/>
              </a:rPr>
              <a:t>04</a:t>
            </a:r>
            <a:endParaRPr/>
          </a:p>
        </p:txBody>
      </p:sp>
      <p:pic>
        <p:nvPicPr>
          <p:cNvPr id="3" name="Picture 2">
            <a:extLst>
              <a:ext uri="{FF2B5EF4-FFF2-40B4-BE49-F238E27FC236}">
                <a16:creationId xmlns:a16="http://schemas.microsoft.com/office/drawing/2014/main" id="{BE2A8182-DB62-2AE8-8A9F-C149EF5269F3}"/>
              </a:ext>
            </a:extLst>
          </p:cNvPr>
          <p:cNvPicPr>
            <a:picLocks noChangeAspect="1"/>
          </p:cNvPicPr>
          <p:nvPr/>
        </p:nvPicPr>
        <p:blipFill>
          <a:blip r:embed="rId7"/>
          <a:stretch>
            <a:fillRect/>
          </a:stretch>
        </p:blipFill>
        <p:spPr>
          <a:xfrm>
            <a:off x="3579174" y="3062946"/>
            <a:ext cx="2672596" cy="3220012"/>
          </a:xfrm>
          <a:prstGeom prst="rect">
            <a:avLst/>
          </a:prstGeom>
        </p:spPr>
      </p:pic>
      <p:pic>
        <p:nvPicPr>
          <p:cNvPr id="5" name="Picture 4">
            <a:extLst>
              <a:ext uri="{FF2B5EF4-FFF2-40B4-BE49-F238E27FC236}">
                <a16:creationId xmlns:a16="http://schemas.microsoft.com/office/drawing/2014/main" id="{44FAA310-E4E5-B471-27AA-85FECA1865E1}"/>
              </a:ext>
            </a:extLst>
          </p:cNvPr>
          <p:cNvPicPr>
            <a:picLocks noChangeAspect="1"/>
          </p:cNvPicPr>
          <p:nvPr/>
        </p:nvPicPr>
        <p:blipFill>
          <a:blip r:embed="rId8"/>
          <a:stretch>
            <a:fillRect/>
          </a:stretch>
        </p:blipFill>
        <p:spPr>
          <a:xfrm>
            <a:off x="12194041" y="3062946"/>
            <a:ext cx="2672596" cy="330944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1317</Words>
  <Application>Microsoft Office PowerPoint</Application>
  <PresentationFormat>Custom</PresentationFormat>
  <Paragraphs>138</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Calibri</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ACER</cp:lastModifiedBy>
  <cp:revision>5</cp:revision>
  <dcterms:created xsi:type="dcterms:W3CDTF">2006-08-16T00:00:00Z</dcterms:created>
  <dcterms:modified xsi:type="dcterms:W3CDTF">2024-05-31T15:37:29Z</dcterms:modified>
</cp:coreProperties>
</file>